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1" r:id="rId13"/>
    <p:sldId id="272" r:id="rId14"/>
    <p:sldId id="273" r:id="rId15"/>
    <p:sldId id="264" r:id="rId16"/>
    <p:sldId id="274" r:id="rId17"/>
    <p:sldId id="275" r:id="rId18"/>
    <p:sldId id="276" r:id="rId19"/>
    <p:sldId id="279" r:id="rId20"/>
    <p:sldId id="277" r:id="rId21"/>
    <p:sldId id="278" r:id="rId22"/>
    <p:sldId id="266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46" d="100"/>
          <a:sy n="46" d="100"/>
        </p:scale>
        <p:origin x="7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E20D-0729-4EF7-23FD-8859413BE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CF573-9B6D-2BCF-8531-C38C84AB7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8E45C-6D62-C0D2-A79A-7A7C07D2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AA896-6F12-29B4-20D0-7F31FF56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B4673-FCE2-BBE5-D5F3-2AED491D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2653-0C8F-86A5-8F97-74F66B70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A10D9-0569-8D8C-C034-E427A8E0A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E786D-23B1-A22D-C551-F37D9857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0502C-22A8-7552-98BE-3AB451EE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A1B7-F13C-4C74-E837-BCD1E99C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5591AF-AD4B-6459-7DC4-30248AB79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DE899-2B27-D387-36E2-EEB40CD37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75B5-888D-38DF-293A-3E6D63AA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934D-6F02-F5A1-5F70-214F6351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B8A54-917E-C821-09BD-63503273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2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856D-EF4F-FD2D-8C43-C12A6385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2B61F-0D2A-E941-2971-4BC9727CE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CEABE-C7F9-9780-AC10-01BCD03D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53A17-3C87-20EA-78BB-45CE20E8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0B27-1D2A-FF45-E57B-5512471C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0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3C65-1B97-C8AD-9728-296FF963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34672-596A-5351-E1FB-FED14B4DD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08211-8048-654D-D951-A3C8EDB3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8E46-F044-51D1-3E74-15C9261B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AD50-8A9B-80DD-5443-91DCBC92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A80F-F516-46AD-B5EA-07B1F83B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6A6F0-7531-393C-D97C-5AA1B1165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B51B-370E-4013-639F-EAD2FD79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1D1D3-9417-DC03-19D6-162910DA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82DED-72F7-D207-54FD-28BCA649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D771A-B62A-D9B0-807E-0168B8C6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9CED-4175-C096-D1F5-C3964681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B411-4B8B-59A4-0354-13BA38F5E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AE4CF-3124-6A8F-7B41-21B8BCC75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D2690-1AEF-7F67-BD27-68A5CA74D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DACA-CC04-F1F7-1409-50539AE78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2B6ED-2D1B-8E81-7047-B282E306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9D4824-B6A0-5668-525D-7BA29CBB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86192-E88B-506C-EC7F-B2A9A922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7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0EE0-FDF8-E20F-0DE9-30742400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F731C-F27A-8E20-F445-2865F242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C9A12-CE0B-DEEF-7D20-C4008891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6A2B2-E05A-8F15-C656-E6ECC8A5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4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B7A6C-0554-08FF-91C9-8C35BE0E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78773-86DD-B03B-F6AD-C7A69D35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A2910-C719-ACC9-91FF-9DE6A30A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DCD6-B560-2FA3-97AC-5A414130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6B4D3-8B54-715E-259D-C214E821E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74918-9641-66E5-F6AA-A82FB1FAD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5AC80-CB78-A22F-0959-8C2A07B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B8035-425D-65A5-E0A1-09851021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1C97A-AEE3-A689-029C-046997AD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2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B824-C37C-739A-920D-297D91BE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06BB6-D823-2155-EBD9-8E1020501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7EAE2-F6E2-9560-4D3B-97DCCBD98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49AAB-2DDE-DB85-018B-1F8F7A2C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F2096-7D9C-2034-6BEA-E9E85CE1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14A6B-59E3-191E-A24E-FBCD355F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1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C38E3-81B1-B026-62E6-4864FBDC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B3E0F-CA7C-0245-C9B6-311100BA9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5C1E0-3BED-4A5F-D2EC-64922E1A5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2CD7-ED40-4818-8A13-54A6D13B37E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1542-0140-E309-E846-01D0924DD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B3C1B-7EBF-6525-16FA-922B95925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C892-ABC3-4EE7-8D37-6538060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6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halynnlewis@msn.com" TargetMode="External"/><Relationship Id="rId2" Type="http://schemas.openxmlformats.org/officeDocument/2006/relationships/hyperlink" Target="mailto:brendaklozano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EA42B4-A019-13DA-9059-27C04DF5E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01738"/>
            <a:ext cx="9144000" cy="4913312"/>
          </a:xfrm>
        </p:spPr>
        <p:txBody>
          <a:bodyPr>
            <a:normAutofit/>
          </a:bodyPr>
          <a:lstStyle/>
          <a:p>
            <a:r>
              <a:rPr lang="en-US" sz="4000" b="1" dirty="0"/>
              <a:t>Brenda Lozano</a:t>
            </a:r>
          </a:p>
          <a:p>
            <a:r>
              <a:rPr lang="en-US" sz="4000" b="1" dirty="0">
                <a:hlinkClick r:id="rId2"/>
              </a:rPr>
              <a:t>brendaklozano@gmail.com</a:t>
            </a:r>
            <a:endParaRPr lang="en-US" sz="4000" b="1" dirty="0"/>
          </a:p>
          <a:p>
            <a:r>
              <a:rPr lang="en-US" sz="4000" b="1" dirty="0"/>
              <a:t>281-224-7312</a:t>
            </a:r>
          </a:p>
          <a:p>
            <a:endParaRPr lang="en-US" sz="4000" b="1" dirty="0"/>
          </a:p>
          <a:p>
            <a:r>
              <a:rPr lang="en-US" sz="4000" b="1" dirty="0"/>
              <a:t>Martha Lynn Lewis</a:t>
            </a:r>
          </a:p>
          <a:p>
            <a:r>
              <a:rPr lang="en-US" sz="4000" b="1" dirty="0">
                <a:hlinkClick r:id="rId3"/>
              </a:rPr>
              <a:t>marthalynnlewis@msn.com</a:t>
            </a:r>
            <a:endParaRPr lang="en-US" sz="4000" b="1" dirty="0"/>
          </a:p>
          <a:p>
            <a:r>
              <a:rPr lang="en-US" sz="4000" b="1" dirty="0"/>
              <a:t>713-829-4954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659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B339-4186-ACC5-C739-3E6565198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26" y="357126"/>
            <a:ext cx="4473999" cy="59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6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ABB85-ABCE-DFC9-44DF-86A52C46C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85" y="861219"/>
            <a:ext cx="3907797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2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8DFA2-A374-8B09-D886-937F481F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45" y="0"/>
            <a:ext cx="529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7C904-A366-50C1-14AB-54DA20A55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2" y="0"/>
            <a:ext cx="531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2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EC14A-CEC7-6FA3-EC72-4AC634CC4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81" y="0"/>
            <a:ext cx="4148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6D4F5-2014-FA10-7BBF-13FA3349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7220"/>
            <a:ext cx="3932237" cy="814387"/>
          </a:xfrm>
        </p:spPr>
        <p:txBody>
          <a:bodyPr/>
          <a:lstStyle/>
          <a:p>
            <a:r>
              <a:rPr lang="en-US" sz="4400" b="1" dirty="0">
                <a:latin typeface="+mn-lt"/>
              </a:rPr>
              <a:t>Bookmarks</a:t>
            </a:r>
            <a:endParaRPr lang="en-US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EE5F8-8DC5-B653-A4AE-20B11BA4F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3232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Have magnets to use as bookmark or can go on refrigerator or other metal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Easy reference for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Good talking point when friends are over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4D18B9-9654-1A21-7DDD-3C4DCC46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46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C762AD-AF20-ADD5-9E96-D434B66F7667}"/>
              </a:ext>
            </a:extLst>
          </p:cNvPr>
          <p:cNvSpPr txBox="1"/>
          <p:nvPr/>
        </p:nvSpPr>
        <p:spPr>
          <a:xfrm>
            <a:off x="500063" y="928688"/>
            <a:ext cx="2900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Flyer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892-24D6-233E-00EC-6698952E3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3" y="0"/>
            <a:ext cx="879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8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08302-3BCC-CF30-9358-4E1947843B82}"/>
              </a:ext>
            </a:extLst>
          </p:cNvPr>
          <p:cNvSpPr txBox="1"/>
          <p:nvPr/>
        </p:nvSpPr>
        <p:spPr>
          <a:xfrm>
            <a:off x="500063" y="928688"/>
            <a:ext cx="2900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Flyer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B6BE1-078F-9B8B-0463-554188FDD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45" y="0"/>
            <a:ext cx="890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F666F-8BC4-8E02-E77A-ED5A3A0FE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9" y="0"/>
            <a:ext cx="55239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3A5F3-E62D-EA9F-816F-A94C635E0502}"/>
              </a:ext>
            </a:extLst>
          </p:cNvPr>
          <p:cNvSpPr txBox="1"/>
          <p:nvPr/>
        </p:nvSpPr>
        <p:spPr>
          <a:xfrm>
            <a:off x="490816" y="1071563"/>
            <a:ext cx="5352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Conference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EC153-70FE-2780-D172-0FF8EA477BD5}"/>
              </a:ext>
            </a:extLst>
          </p:cNvPr>
          <p:cNvSpPr txBox="1"/>
          <p:nvPr/>
        </p:nvSpPr>
        <p:spPr>
          <a:xfrm>
            <a:off x="628650" y="2600325"/>
            <a:ext cx="5214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Lists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Name of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Room of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Who is 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Who is manning vendor’s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Additional notes at bottom</a:t>
            </a:r>
          </a:p>
        </p:txBody>
      </p:sp>
    </p:spTree>
    <p:extLst>
      <p:ext uri="{BB962C8B-B14F-4D97-AF65-F5344CB8AC3E}">
        <p14:creationId xmlns:p14="http://schemas.microsoft.com/office/powerpoint/2010/main" val="208554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6AF9A-DFAB-B022-6CF0-DA35AC33B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21" y="0"/>
            <a:ext cx="52613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0C845-A718-AF2C-1316-7218F9F54772}"/>
              </a:ext>
            </a:extLst>
          </p:cNvPr>
          <p:cNvSpPr txBox="1"/>
          <p:nvPr/>
        </p:nvSpPr>
        <p:spPr>
          <a:xfrm>
            <a:off x="1057275" y="757238"/>
            <a:ext cx="4914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Christmas luncheon at the Junior League</a:t>
            </a:r>
          </a:p>
        </p:txBody>
      </p:sp>
    </p:spTree>
    <p:extLst>
      <p:ext uri="{BB962C8B-B14F-4D97-AF65-F5344CB8AC3E}">
        <p14:creationId xmlns:p14="http://schemas.microsoft.com/office/powerpoint/2010/main" val="126954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" r="-15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BAAAE-793F-5533-4631-98E92D3C8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5100651"/>
            <a:ext cx="6515100" cy="120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6BA00D-CD9B-BDB5-E54F-79E9B1FF9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0204"/>
            <a:ext cx="9144000" cy="120015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The Red Folder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76FD2-0152-6B08-7EE2-8B9A2C0B4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Brenda Lozano and Martha Lynn Lewis</a:t>
            </a:r>
          </a:p>
          <a:p>
            <a:r>
              <a:rPr lang="en-US" sz="3200" b="1" dirty="0"/>
              <a:t>Lambda Alpha</a:t>
            </a:r>
          </a:p>
        </p:txBody>
      </p:sp>
    </p:spTree>
    <p:extLst>
      <p:ext uri="{BB962C8B-B14F-4D97-AF65-F5344CB8AC3E}">
        <p14:creationId xmlns:p14="http://schemas.microsoft.com/office/powerpoint/2010/main" val="2056650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FE26E-6C39-EC13-781F-D94F6539F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r="23203" b="45000"/>
          <a:stretch/>
        </p:blipFill>
        <p:spPr>
          <a:xfrm>
            <a:off x="5657564" y="1400180"/>
            <a:ext cx="6415385" cy="4685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2018A-5018-E2EA-8F64-F587E94C888B}"/>
              </a:ext>
            </a:extLst>
          </p:cNvPr>
          <p:cNvSpPr txBox="1"/>
          <p:nvPr/>
        </p:nvSpPr>
        <p:spPr>
          <a:xfrm>
            <a:off x="628649" y="442907"/>
            <a:ext cx="722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Christmas Luncheon Spreadsheets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12E1D-3520-2E41-FE87-ED6824D2FDF5}"/>
              </a:ext>
            </a:extLst>
          </p:cNvPr>
          <p:cNvSpPr txBox="1"/>
          <p:nvPr/>
        </p:nvSpPr>
        <p:spPr>
          <a:xfrm>
            <a:off x="557208" y="2251800"/>
            <a:ext cx="4600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One is done alpha, one for entrée, one for dessert</a:t>
            </a:r>
          </a:p>
          <a:p>
            <a:endParaRPr lang="en-US" sz="2800" b="1" dirty="0"/>
          </a:p>
          <a:p>
            <a:r>
              <a:rPr lang="en-US" sz="2800" b="1" dirty="0"/>
              <a:t>Electronic copies are given to the Junior League and then printed copies to the servers 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4954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973D4-32F0-D280-AD64-521627511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8601"/>
          <a:stretch/>
        </p:blipFill>
        <p:spPr>
          <a:xfrm>
            <a:off x="1428742" y="2771790"/>
            <a:ext cx="428625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05B71-E572-5039-9C5F-7EF9B6740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16" y="2786074"/>
            <a:ext cx="508883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40832-28B8-EDAE-169A-4C3A1616B680}"/>
              </a:ext>
            </a:extLst>
          </p:cNvPr>
          <p:cNvSpPr txBox="1"/>
          <p:nvPr/>
        </p:nvSpPr>
        <p:spPr>
          <a:xfrm>
            <a:off x="1057275" y="785813"/>
            <a:ext cx="10158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Favors – box indicates entrée and ribbon indicates dessert</a:t>
            </a:r>
          </a:p>
        </p:txBody>
      </p:sp>
    </p:spTree>
    <p:extLst>
      <p:ext uri="{BB962C8B-B14F-4D97-AF65-F5344CB8AC3E}">
        <p14:creationId xmlns:p14="http://schemas.microsoft.com/office/powerpoint/2010/main" val="2115157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11850A-B06A-DC01-4CAB-7E914648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7182" y="2319145"/>
            <a:ext cx="24384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8E3CD-12F6-F9E5-D37B-A4919935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04790"/>
            <a:ext cx="2305194" cy="616527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latin typeface="+mn-lt"/>
              </a:rPr>
              <a:t>Projects</a:t>
            </a:r>
            <a:endParaRPr lang="en-US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DBFBE-44F8-2540-145B-A06C422F0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91" y="1323109"/>
            <a:ext cx="3932237" cy="35952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Books for students –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cards for Elderly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Cookies and or cupcakes for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Teacher of the year reception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Grant in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Teacher goodies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Money to food pantry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Donations for anti trafficking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Epson salt in pill bottles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9D41D-A446-723E-F0AB-B96FF9338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07" y="62717"/>
            <a:ext cx="3757406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DB92C-B650-B4B0-5C62-9FCA20E6B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68" y="83121"/>
            <a:ext cx="24384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9CEFB7-B7CE-A871-D607-7EBFB32F9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42" y="2432637"/>
            <a:ext cx="24384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09251-1F32-4FEB-CB11-EFE1ABC4F6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11552"/>
          <a:stretch/>
        </p:blipFill>
        <p:spPr>
          <a:xfrm>
            <a:off x="6008671" y="5091179"/>
            <a:ext cx="1992485" cy="1222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FCE010-4834-2378-4244-9DD4BD407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86" y="5100211"/>
            <a:ext cx="1482439" cy="1111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AC4FCF-36A4-8813-0D4A-602349A41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2" y="4891448"/>
            <a:ext cx="2212537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838573-3E07-8DB7-7785-7F17D751F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79" y="4802557"/>
            <a:ext cx="2435863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584C93-F6BC-FF64-E735-F9AD36B44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9793" y="695659"/>
            <a:ext cx="1825647" cy="1371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313D54-4288-67AF-713B-3EE5F8C827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56" y="2464988"/>
            <a:ext cx="2594104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11FC2E-C7F3-DB86-15C0-34ACE61FCB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52500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DF4D99-1D3D-D65B-BF00-7E26C815BF43}"/>
              </a:ext>
            </a:extLst>
          </p:cNvPr>
          <p:cNvSpPr txBox="1"/>
          <p:nvPr/>
        </p:nvSpPr>
        <p:spPr>
          <a:xfrm>
            <a:off x="1995055" y="468172"/>
            <a:ext cx="743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Money making ideas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652BD-CAB8-CE55-5568-1E1843D04FD8}"/>
              </a:ext>
            </a:extLst>
          </p:cNvPr>
          <p:cNvSpPr txBox="1"/>
          <p:nvPr/>
        </p:nvSpPr>
        <p:spPr>
          <a:xfrm>
            <a:off x="414857" y="1632781"/>
            <a:ext cx="6217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Silent auction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Sales at St. Christopher, Bastrop, and La Grange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Commissioned Christmas gifts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Commissioned baked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Pumpkins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Metal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Ceramic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Blue jean purses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Paintings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of square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1F190-89FC-48D0-03DF-2BE18E90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68172"/>
            <a:ext cx="24384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937CD-6BD4-02E8-B8B5-5546FAE3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514600"/>
            <a:ext cx="2633143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89510-C960-8A2D-EEBA-77D51D29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1593" y="4228517"/>
            <a:ext cx="24384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FFADA-BA1F-CB59-2A39-EBFBE9378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71" y="1618107"/>
            <a:ext cx="3255722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463B7-430F-F9DA-E585-A662AAB99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36333" y="4668980"/>
            <a:ext cx="2448476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1EE6B9-7C31-7408-7FB8-3BC3A2444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9901" y="4228517"/>
            <a:ext cx="24384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863B01-18CD-C4CB-7661-B19B71E87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23484" b="18585"/>
          <a:stretch/>
        </p:blipFill>
        <p:spPr>
          <a:xfrm>
            <a:off x="2975177" y="419569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FEF3-2747-CAC1-88BC-70F0FF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88" y="1471614"/>
            <a:ext cx="7700962" cy="2886074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latin typeface="Cambria" panose="02040503050406030204" pitchFamily="18" charset="0"/>
                <a:ea typeface="Cambria" panose="02040503050406030204" pitchFamily="18" charset="0"/>
              </a:rPr>
              <a:t>Why was it needed?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15EED-B848-E6AE-8529-CF35A0E4C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51" y="5743574"/>
            <a:ext cx="4576074" cy="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3AE2-297F-0A57-2988-CB300FA0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48225" cy="120015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Red Folder itself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B9361-656E-196F-C729-5DB2EC913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443162"/>
            <a:ext cx="4848224" cy="2871788"/>
          </a:xfrm>
        </p:spPr>
        <p:txBody>
          <a:bodyPr>
            <a:normAutofit/>
          </a:bodyPr>
          <a:lstStyle/>
          <a:p>
            <a:r>
              <a:rPr lang="en-US" sz="4400" b="1" dirty="0"/>
              <a:t>Plastic or paper</a:t>
            </a:r>
          </a:p>
          <a:p>
            <a:r>
              <a:rPr lang="en-US" sz="4400" b="1" dirty="0"/>
              <a:t>with pockets</a:t>
            </a:r>
          </a:p>
          <a:p>
            <a:r>
              <a:rPr lang="en-US" sz="4400" b="1" dirty="0"/>
              <a:t>Label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00D73-F951-A589-ED91-E486AD859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80987"/>
            <a:ext cx="48482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8541-2208-9AF0-B1CD-56C537E9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2868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Cover sheet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D933C-AD3E-1F50-1224-0E45F798B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1648"/>
            <a:ext cx="3932237" cy="4629152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Name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Year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Chapter #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When organized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By whom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Area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Geographic description of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4F322-253A-F934-7AD7-70E6BB92D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"/>
            <a:ext cx="52387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8A399F-9786-2BD3-853E-C387E5DC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6" y="-14285"/>
            <a:ext cx="518636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7AF6-16A9-56F6-3C3D-323F450D3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3" y="0"/>
            <a:ext cx="5266730" cy="6986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790B02-21D4-A97F-75D8-751BC202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457199"/>
            <a:ext cx="2300282" cy="1157289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Deadlines</a:t>
            </a:r>
            <a:endParaRPr lang="en-US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6912C-F538-E317-B56F-04CB603BB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988" y="2057400"/>
            <a:ext cx="2300282" cy="3843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Chapter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Also lists person responsible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Individual folders could be personalized with their responsibilities highlighted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Meetings in </a:t>
            </a:r>
            <a:r>
              <a:rPr lang="en-US" sz="1800" b="1" dirty="0">
                <a:solidFill>
                  <a:srgbClr val="FF000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198344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4A68-9BD4-3216-9F7E-1C3F9019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0092"/>
            <a:ext cx="3932237" cy="7286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Chapter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C8941-C705-0EA6-4E85-39854DB01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It  is important for all members to have these and not just for the Executive Committee.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2FC2D-84FA-9E53-59B8-E648DCB7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20" y="0"/>
            <a:ext cx="529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7CDD-74DB-34AB-1BE7-C18E7776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3337"/>
            <a:ext cx="3932237" cy="935182"/>
          </a:xfrm>
        </p:spPr>
        <p:txBody>
          <a:bodyPr/>
          <a:lstStyle/>
          <a:p>
            <a:r>
              <a:rPr lang="en-US" sz="6000" b="1" dirty="0">
                <a:latin typeface="+mn-lt"/>
              </a:rPr>
              <a:t>Directory</a:t>
            </a:r>
            <a:endParaRPr lang="en-US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6B595-A525-AF27-C99A-9CB498CB6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145376" cy="381158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Print labels for new members so they can be added easily to directory</a:t>
            </a:r>
          </a:p>
          <a:p>
            <a:endParaRPr lang="en-US" sz="3200" b="1" dirty="0"/>
          </a:p>
          <a:p>
            <a:r>
              <a:rPr lang="en-US" sz="3200" b="1" dirty="0"/>
              <a:t>Name, address, phone number, school, position, primary email, other email, Induction date, birthday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5E75-F490-C6F7-F1E7-938D76ECD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25" y="0"/>
            <a:ext cx="5254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7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51D03-99FA-4C36-C7BC-227B0CB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Pockets are good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E28F8-7458-F5C8-7B02-9CE90FE55013}"/>
              </a:ext>
            </a:extLst>
          </p:cNvPr>
          <p:cNvSpPr txBox="1"/>
          <p:nvPr/>
        </p:nvSpPr>
        <p:spPr>
          <a:xfrm>
            <a:off x="914400" y="1690688"/>
            <a:ext cx="54790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 of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in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Treasurer’s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F80A42-1704-2056-8C2B-FC46C74D7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57" y="583196"/>
            <a:ext cx="4347117" cy="567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2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25715</TotalTime>
  <Words>418</Words>
  <Application>Microsoft Office PowerPoint</Application>
  <PresentationFormat>Widescreen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 Theme</vt:lpstr>
      <vt:lpstr>PowerPoint Presentation</vt:lpstr>
      <vt:lpstr>The Red Folder</vt:lpstr>
      <vt:lpstr>Why was it needed?</vt:lpstr>
      <vt:lpstr>Red Folder itself</vt:lpstr>
      <vt:lpstr>Cover sheet</vt:lpstr>
      <vt:lpstr>Deadlines</vt:lpstr>
      <vt:lpstr>Chapter Rules</vt:lpstr>
      <vt:lpstr>Directory</vt:lpstr>
      <vt:lpstr>Pockets are good for:</vt:lpstr>
      <vt:lpstr>Pockets are good for:</vt:lpstr>
      <vt:lpstr>Pockets are good for:</vt:lpstr>
      <vt:lpstr>Pockets are good for:</vt:lpstr>
      <vt:lpstr>Pockets are good for:</vt:lpstr>
      <vt:lpstr>Pockets are good for:</vt:lpstr>
      <vt:lpstr>Bookmarks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Red Folder</dc:title>
  <dc:creator>Brenda Lozano</dc:creator>
  <cp:lastModifiedBy>Brenda Lozano</cp:lastModifiedBy>
  <cp:revision>27</cp:revision>
  <dcterms:created xsi:type="dcterms:W3CDTF">2023-05-25T20:58:28Z</dcterms:created>
  <dcterms:modified xsi:type="dcterms:W3CDTF">2023-06-12T17:33:33Z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