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jQZwUts51gyn7xjVop9sK556vE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C51BA7B-A3DC-4D94-A4CD-4CE00E2729D6}">
  <a:tblStyle styleId="{7C51BA7B-A3DC-4D94-A4CD-4CE00E2729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regular.fntdata"/><Relationship Id="rId14" Type="http://schemas.openxmlformats.org/officeDocument/2006/relationships/slide" Target="slides/slide9.xml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CenturyGothic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48bcff784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48bcff78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Google Shape;20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hyperlink" Target="mailto:necrologytso@gmail.com" TargetMode="External"/><Relationship Id="rId5" Type="http://schemas.openxmlformats.org/officeDocument/2006/relationships/hyperlink" Target="mailto:tsosecretary29@gmail.com" TargetMode="External"/><Relationship Id="rId6" Type="http://schemas.openxmlformats.org/officeDocument/2006/relationships/hyperlink" Target="mailto:mem@dkg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dkgtexas.org/%20necrology%20-committee.html" TargetMode="External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hyperlink" Target="mailto:kimberlyannbest1@gmail.com" TargetMode="External"/><Relationship Id="rId10" Type="http://schemas.openxmlformats.org/officeDocument/2006/relationships/hyperlink" Target="mailto:kgeiger@suddenlink.net" TargetMode="External"/><Relationship Id="rId13" Type="http://schemas.openxmlformats.org/officeDocument/2006/relationships/hyperlink" Target="mailto:margaret.nelson27@gmail.com" TargetMode="External"/><Relationship Id="rId12" Type="http://schemas.openxmlformats.org/officeDocument/2006/relationships/hyperlink" Target="mailto:apatton123@sbcglobal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rucker.tsonecrologychair.2123@gmail.com" TargetMode="External"/><Relationship Id="rId4" Type="http://schemas.openxmlformats.org/officeDocument/2006/relationships/hyperlink" Target="http://somatt225gmail.com" TargetMode="External"/><Relationship Id="rId9" Type="http://schemas.openxmlformats.org/officeDocument/2006/relationships/hyperlink" Target="mailto:pamcook2012@yahoo.com" TargetMode="External"/><Relationship Id="rId15" Type="http://schemas.openxmlformats.org/officeDocument/2006/relationships/hyperlink" Target="mailto:2123.tso.pres@gmail.com" TargetMode="External"/><Relationship Id="rId14" Type="http://schemas.openxmlformats.org/officeDocument/2006/relationships/hyperlink" Target="mailto:keyofq@yahoo.com" TargetMode="External"/><Relationship Id="rId5" Type="http://schemas.openxmlformats.org/officeDocument/2006/relationships/hyperlink" Target="mailto:jmmusachia@gmail.com" TargetMode="External"/><Relationship Id="rId6" Type="http://schemas.openxmlformats.org/officeDocument/2006/relationships/hyperlink" Target="mailto:gdupnik@sbcglobal.net" TargetMode="External"/><Relationship Id="rId7" Type="http://schemas.openxmlformats.org/officeDocument/2006/relationships/hyperlink" Target="mailto:pmcaka@yahoo.com" TargetMode="External"/><Relationship Id="rId8" Type="http://schemas.openxmlformats.org/officeDocument/2006/relationships/hyperlink" Target="mailto:mmccorcle@gmail.com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436914" y="1600199"/>
            <a:ext cx="9144000" cy="14042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4572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omic Sans MS"/>
              <a:buNone/>
            </a:pPr>
            <a:r>
              <a:rPr lang="en-US" sz="6600">
                <a:latin typeface="Comic Sans MS"/>
                <a:ea typeface="Comic Sans MS"/>
                <a:cs typeface="Comic Sans MS"/>
                <a:sym typeface="Comic Sans MS"/>
              </a:rPr>
              <a:t>Necrology Tips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7"/>
            <a:ext cx="9144000" cy="2489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Robyn Rucker, Necrology Chair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and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the Necrology Committee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Area Workshops 2022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i="1" lang="en-US" sz="2100">
                <a:latin typeface="Comic Sans MS"/>
                <a:ea typeface="Comic Sans MS"/>
                <a:cs typeface="Comic Sans MS"/>
                <a:sym typeface="Comic Sans MS"/>
              </a:rPr>
              <a:t>Updated 9/2023 by Dianne McCorcle, Necrology Chair 2023-2025</a:t>
            </a:r>
            <a:endParaRPr i="1"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 flipH="1">
            <a:off x="0" y="0"/>
            <a:ext cx="5802086" cy="6858000"/>
          </a:xfrm>
          <a:custGeom>
            <a:rect b="b" l="l" r="r" t="t"/>
            <a:pathLst>
              <a:path extrusionOk="0" h="6858000" w="5734864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>
            <p:ph type="title"/>
          </p:nvPr>
        </p:nvSpPr>
        <p:spPr>
          <a:xfrm>
            <a:off x="773408" y="992094"/>
            <a:ext cx="3616913" cy="1416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do I send the Form 6 to:</a:t>
            </a:r>
            <a:endParaRPr/>
          </a:p>
        </p:txBody>
      </p:sp>
      <p:pic>
        <p:nvPicPr>
          <p:cNvPr descr="Table&#10;&#10;Description automatically generated with medium confidence" id="93" name="Google Shape;93;p2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4509" l="0" r="1" t="4508"/>
          <a:stretch/>
        </p:blipFill>
        <p:spPr>
          <a:xfrm>
            <a:off x="6833590" y="578738"/>
            <a:ext cx="3832970" cy="567054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>
            <p:ph idx="1" type="body"/>
          </p:nvPr>
        </p:nvSpPr>
        <p:spPr>
          <a:xfrm>
            <a:off x="164831" y="2741628"/>
            <a:ext cx="5067569" cy="2795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4381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arenR"/>
            </a:pPr>
            <a:r>
              <a:rPr lang="en-US" sz="2000"/>
              <a:t>Dianne McCorcle</a:t>
            </a:r>
            <a:r>
              <a:rPr lang="en-US" sz="2000"/>
              <a:t>– Necrology Chair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/>
              <a:t>        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necrologytso@gmail.com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/>
              <a:t>2)	Leesa Cole– TSO Executive Secretary/State Treasurer </a:t>
            </a:r>
            <a:endParaRPr/>
          </a:p>
          <a:p>
            <a:pPr indent="4572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 u="sng">
                <a:solidFill>
                  <a:schemeClr val="hlink"/>
                </a:solidFill>
                <a:hlinkClick r:id="rId5"/>
              </a:rPr>
              <a:t>tsosecretary29@gmail.com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-4381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arenR" startAt="3"/>
            </a:pPr>
            <a:r>
              <a:rPr lang="en-US" sz="2000"/>
              <a:t>International DKG Membership Services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000" u="sng">
                <a:solidFill>
                  <a:schemeClr val="hlink"/>
                </a:solidFill>
                <a:hlinkClick r:id="rId6"/>
              </a:rPr>
              <a:t>mem@dkg.org</a:t>
            </a:r>
            <a:endParaRPr sz="2000"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/>
          <p:nvPr/>
        </p:nvSpPr>
        <p:spPr>
          <a:xfrm flipH="1">
            <a:off x="0" y="0"/>
            <a:ext cx="5802086" cy="6858000"/>
          </a:xfrm>
          <a:custGeom>
            <a:rect b="b" l="l" r="r" t="t"/>
            <a:pathLst>
              <a:path extrusionOk="0" h="6858000" w="5734864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"/>
          <p:cNvSpPr txBox="1"/>
          <p:nvPr>
            <p:ph type="title"/>
          </p:nvPr>
        </p:nvSpPr>
        <p:spPr>
          <a:xfrm>
            <a:off x="567487" y="199082"/>
            <a:ext cx="3616913" cy="1450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Fill Out Form 6</a:t>
            </a:r>
            <a:endParaRPr/>
          </a:p>
        </p:txBody>
      </p:sp>
      <p:pic>
        <p:nvPicPr>
          <p:cNvPr descr="Table&#10;&#10;Description automatically generated with medium confidence" id="102" name="Google Shape;102;p3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4509" l="0" r="1" t="4508"/>
          <a:stretch/>
        </p:blipFill>
        <p:spPr>
          <a:xfrm>
            <a:off x="6833590" y="578738"/>
            <a:ext cx="3832970" cy="567054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-31685" y="2718073"/>
            <a:ext cx="5067569" cy="2795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04" name="Google Shape;104;p3"/>
          <p:cNvSpPr txBox="1"/>
          <p:nvPr/>
        </p:nvSpPr>
        <p:spPr>
          <a:xfrm>
            <a:off x="311150" y="1649536"/>
            <a:ext cx="44450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 Before you fill out the Form 6, please make sure that the deceased member is good standing.</a:t>
            </a:r>
            <a:endParaRPr/>
          </a:p>
        </p:txBody>
      </p:sp>
      <p:sp>
        <p:nvSpPr>
          <p:cNvPr id="105" name="Google Shape;105;p3"/>
          <p:cNvSpPr txBox="1"/>
          <p:nvPr/>
        </p:nvSpPr>
        <p:spPr>
          <a:xfrm>
            <a:off x="208005" y="2718073"/>
            <a:ext cx="4859564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R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current chapter and state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(Texas)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R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DKG Member’s number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R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of Member’s Death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R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the deceased member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(First, Middle, and Last Name)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make sure you indicate if the deceased was a Dr.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arenR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Mailing Address at time of death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(Mailing Address, City, State, Zip Code, Country (USA))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/>
          <p:nvPr/>
        </p:nvSpPr>
        <p:spPr>
          <a:xfrm flipH="1">
            <a:off x="0" y="0"/>
            <a:ext cx="5802086" cy="6858000"/>
          </a:xfrm>
          <a:custGeom>
            <a:rect b="b" l="l" r="r" t="t"/>
            <a:pathLst>
              <a:path extrusionOk="0" h="6858000" w="5734864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 txBox="1"/>
          <p:nvPr>
            <p:ph type="title"/>
          </p:nvPr>
        </p:nvSpPr>
        <p:spPr>
          <a:xfrm>
            <a:off x="567487" y="143628"/>
            <a:ext cx="3616913" cy="1349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Fill Out Form 6</a:t>
            </a:r>
            <a:endParaRPr/>
          </a:p>
        </p:txBody>
      </p:sp>
      <p:pic>
        <p:nvPicPr>
          <p:cNvPr descr="Table&#10;&#10;Description automatically generated with medium confidence" id="113" name="Google Shape;113;p4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4509" l="0" r="1" t="4508"/>
          <a:stretch/>
        </p:blipFill>
        <p:spPr>
          <a:xfrm>
            <a:off x="6833590" y="578738"/>
            <a:ext cx="3832970" cy="567054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4"/>
          <p:cNvSpPr txBox="1"/>
          <p:nvPr>
            <p:ph idx="1" type="body"/>
          </p:nvPr>
        </p:nvSpPr>
        <p:spPr>
          <a:xfrm>
            <a:off x="164831" y="3984734"/>
            <a:ext cx="5067569" cy="2795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15" name="Google Shape;115;p4"/>
          <p:cNvSpPr txBox="1"/>
          <p:nvPr/>
        </p:nvSpPr>
        <p:spPr>
          <a:xfrm>
            <a:off x="311150" y="1649536"/>
            <a:ext cx="4445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Delta Kappa Gamma Society and Professional Information – Please check your chapter archives for this information. </a:t>
            </a:r>
            <a:endParaRPr/>
          </a:p>
        </p:txBody>
      </p:sp>
      <p:sp>
        <p:nvSpPr>
          <p:cNvPr id="116" name="Google Shape;116;p4"/>
          <p:cNvSpPr txBox="1"/>
          <p:nvPr/>
        </p:nvSpPr>
        <p:spPr>
          <a:xfrm>
            <a:off x="343235" y="2904632"/>
            <a:ext cx="4859564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 of Induction – when did the deceased become a DKG Member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Contributions to/participation in Delta Kappa Gamma – what did the deceased member do at the chapter, state, and international level?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Contributions to education – what were her teaching assignments, honors, and awards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/>
          <p:nvPr/>
        </p:nvSpPr>
        <p:spPr>
          <a:xfrm flipH="1">
            <a:off x="0" y="0"/>
            <a:ext cx="5802086" cy="6858000"/>
          </a:xfrm>
          <a:custGeom>
            <a:rect b="b" l="l" r="r" t="t"/>
            <a:pathLst>
              <a:path extrusionOk="0" h="6858000" w="5734864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5"/>
          <p:cNvSpPr txBox="1"/>
          <p:nvPr>
            <p:ph type="title"/>
          </p:nvPr>
        </p:nvSpPr>
        <p:spPr>
          <a:xfrm>
            <a:off x="567487" y="199082"/>
            <a:ext cx="3616913" cy="1450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Fill Out Form 6</a:t>
            </a:r>
            <a:endParaRPr/>
          </a:p>
        </p:txBody>
      </p:sp>
      <p:pic>
        <p:nvPicPr>
          <p:cNvPr descr="Table&#10;&#10;Description automatically generated with medium confidence" id="124" name="Google Shape;124;p5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4509" l="0" r="1" t="4508"/>
          <a:stretch/>
        </p:blipFill>
        <p:spPr>
          <a:xfrm>
            <a:off x="6833590" y="578738"/>
            <a:ext cx="3832970" cy="567054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5"/>
          <p:cNvSpPr txBox="1"/>
          <p:nvPr>
            <p:ph idx="1" type="body"/>
          </p:nvPr>
        </p:nvSpPr>
        <p:spPr>
          <a:xfrm>
            <a:off x="164831" y="3984734"/>
            <a:ext cx="5067569" cy="2795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26" name="Google Shape;126;p5"/>
          <p:cNvSpPr txBox="1"/>
          <p:nvPr/>
        </p:nvSpPr>
        <p:spPr>
          <a:xfrm>
            <a:off x="311150" y="1649536"/>
            <a:ext cx="4445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 Where to send a sympathy card </a:t>
            </a:r>
            <a:endParaRPr/>
          </a:p>
        </p:txBody>
      </p:sp>
      <p:sp>
        <p:nvSpPr>
          <p:cNvPr id="127" name="Google Shape;127;p5"/>
          <p:cNvSpPr txBox="1"/>
          <p:nvPr/>
        </p:nvSpPr>
        <p:spPr>
          <a:xfrm>
            <a:off x="311150" y="2873266"/>
            <a:ext cx="485956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share the name and mailing address (specify relationship) – family member or friend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/>
        </p:nvSpPr>
        <p:spPr>
          <a:xfrm>
            <a:off x="569495" y="188495"/>
            <a:ext cx="10816390" cy="49552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State Necrology Chairman &amp; Committee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 6 is received, and date of receipt is recorded.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• State membership list is checked to confirm status of membership at date of death; International is contacted if necessary.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• Information from Form 6 is recorded, and Form 6 is filed for future use.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• A DKG condolence card is sent to the family member or friend listed on the Form 6 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• Member’s name is added to the TSO Book of Memories.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• Member’s name is added to the list for publication in the Lone Star News.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• Names of the deceased are sent to International Chairman.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• Ceremony of Life and Remembrance is planned and conducted during the annual TSO Convention.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• Names are printed in the program booklet and read at the service. The information is gathered by the Necrology Chairman from Form 6 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• Book of Memories is displayed at the Ceremony of Remembrance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/>
          <p:nvPr>
            <p:ph type="title"/>
          </p:nvPr>
        </p:nvSpPr>
        <p:spPr>
          <a:xfrm>
            <a:off x="839788" y="228599"/>
            <a:ext cx="10557341" cy="12435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lang="en-US" sz="3600">
                <a:latin typeface="Comic Sans MS"/>
                <a:ea typeface="Comic Sans MS"/>
                <a:cs typeface="Comic Sans MS"/>
                <a:sym typeface="Comic Sans MS"/>
              </a:rPr>
              <a:t>Ways Chapters May Honor Their Deceased Sisters</a:t>
            </a:r>
            <a:endParaRPr/>
          </a:p>
        </p:txBody>
      </p:sp>
      <p:sp>
        <p:nvSpPr>
          <p:cNvPr id="138" name="Google Shape;138;p7"/>
          <p:cNvSpPr txBox="1"/>
          <p:nvPr>
            <p:ph idx="1" type="body"/>
          </p:nvPr>
        </p:nvSpPr>
        <p:spPr>
          <a:xfrm>
            <a:off x="1048335" y="1472176"/>
            <a:ext cx="10557341" cy="44808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sz="2400">
                <a:solidFill>
                  <a:srgbClr val="FF0000"/>
                </a:solidFill>
              </a:rPr>
              <a:t>• Hold a memorial service at a meeting.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• Use the TSO website to find ceremonial ideals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	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http://www.dkgtexas.org/ necrology -committee.html 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sz="2400">
                <a:solidFill>
                  <a:srgbClr val="FF0000"/>
                </a:solidFill>
              </a:rPr>
              <a:t>• Ceremony at the funeral service (found on the Texas DKG website or Ceremonies book).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• Members take roses to the family or the service.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sz="2400">
                <a:solidFill>
                  <a:srgbClr val="FF0000"/>
                </a:solidFill>
              </a:rPr>
              <a:t>• Members wear their pins at the funeral or memorial service.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• Give a contribution to the Society fund or a charity in her name.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sz="2400">
                <a:solidFill>
                  <a:srgbClr val="FF0000"/>
                </a:solidFill>
              </a:rPr>
              <a:t>• Enter the name into a chapter Book of Memories.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• Look into honoring the member with a plaque.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/>
          <p:nvPr/>
        </p:nvSpPr>
        <p:spPr>
          <a:xfrm>
            <a:off x="517357" y="308811"/>
            <a:ext cx="1113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Necrology Committee 2021-2023</a:t>
            </a:r>
            <a:endParaRPr/>
          </a:p>
        </p:txBody>
      </p:sp>
      <p:sp>
        <p:nvSpPr>
          <p:cNvPr id="144" name="Google Shape;144;p8"/>
          <p:cNvSpPr txBox="1"/>
          <p:nvPr/>
        </p:nvSpPr>
        <p:spPr>
          <a:xfrm>
            <a:off x="449180" y="1037108"/>
            <a:ext cx="11309684" cy="52322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Chair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Robyn Rucker			Kappa Theta	   Area 16		</a:t>
            </a:r>
            <a:r>
              <a:rPr lang="en-US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rucker.tsonecrologychair.2123@gmail.com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Committee</a:t>
            </a:r>
            <a:r>
              <a:rPr i="1" lang="en-US" sz="18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Members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Katherine Bunce 			Kappa Pi		   Area 1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somatt225gmail.com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Janette Musachia			Beta Eta		   Area 3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jmmusachia@gmail.com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Gretchen Dupnik			Gamma Omicron	   Area 4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gdupnik@sbcglobal.net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Precious Chavis Coleman		Lambda Beta	   Area 6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pmcaka@yahoo.com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Dianne McCorcle			Theta Alpha	   Area 9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mmccorcle@gmail.com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 Cook			Epsilon Nu	   Area 10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pamcook2012@yahoo.com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Kay Geiger			Alpha Kappa	   Area 12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kgeiger@suddenlink.net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Kimberly Best			Lambda Xi	   Area 13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kimberlyannbest1@gmail.com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Anita Patton 			Zeta Xi		   Area 14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apatton123@sbcglobal.net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Margie Nelson Rodriquez		Theta Iota	   Area 15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margaret.nelson27@gmail.com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Nancy Vines			Alpha Zeta	   Area 17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keyofq@yahoo.com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Shalan Inmon, ExOfficio 		Alpha Sigma 	   Area 12		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2123.tso.pres@gmail.com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Google Shape;149;g248bcff7846_0_0"/>
          <p:cNvGraphicFramePr/>
          <p:nvPr/>
        </p:nvGraphicFramePr>
        <p:xfrm>
          <a:off x="500338" y="278688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{7C51BA7B-A3DC-4D94-A4CD-4CE00E2729D6}</a:tableStyleId>
              </a:tblPr>
              <a:tblGrid>
                <a:gridCol w="1033050"/>
                <a:gridCol w="532175"/>
                <a:gridCol w="1268350"/>
                <a:gridCol w="2582050"/>
                <a:gridCol w="5775700"/>
              </a:tblGrid>
              <a:tr h="238500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rgbClr val="FF0000"/>
                          </a:solidFill>
                        </a:rPr>
                        <a:t>Necrology Committee 2023-2025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  <a:tc hMerge="1"/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Chapter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Area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First Name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Last Name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Email Address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FF"/>
                    </a:solidFill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Theta Alpha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9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Dianne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McCorcle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necrologytso@gmail.com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FFFF"/>
                    </a:solidFill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Mu Tau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Melody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Stephenson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jmelstep6@gmail.com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Mu Upsilon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Geralann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Barnes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geralannbarnes@gmail.com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Eta Delta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Regina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Williams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queenreg62@gmail.com rwilli11@houstonisd.org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Alpha Iota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Shirley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Karasek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clbehill@yahoo.com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Delta Psi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Barbara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Serota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bjser@hotmail.com serotabj@gmail.com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Beta Zeta 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Tammy 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Vitek 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tammyv72884@gmail.com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Nu Alpha 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Carole 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Lowe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cslowe@verizon.net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Zeta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Elizabeth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Kelly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lizzy.kelly@gmail.com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Alpha Gamma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Theresa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Kauffman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tkauffman@klacademy.org Trk322@aol.com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Melinda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Felton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ed-me.felton@sbcglobal.net mbfelton29@gmail.com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Zeta Omicron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RoseMary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Cardenas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tiarmc52@gmail.com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Zeta Xi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Anita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Patton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apatton123@sbcglobal.net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Theta Iota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Myshie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Pagel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mpkp1989@gmail.com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Nu Delta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Hilda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Guerra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hvguerra@yahoo.com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Alpha Pi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Andi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Kirby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kirbypars@aol.com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Zeta Tau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Mary Ann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Slaughter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maryanntrapolino@gmail.com rslaug@sbcglobal.net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Eta Delta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Bonnie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Moore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Bonnie2325tsopres@gmail.com </a:t>
                      </a:r>
                      <a:r>
                        <a:rPr lang="en-US" sz="1000"/>
                        <a:t>bonniedkgtso@gmail.com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2022-07-31T18:47:01Z</dcterms:created>
  <dc:creator>Robyn Rucker</dc:creator>
</cp:coreProperties>
</file>