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CCB7FC-9F5D-4676-B01C-EDB9B6231C3F}" v="1" dt="2022-08-01T03:06:05.163"/>
    <p1510:client id="{9AB023E1-80A1-4C7C-9D95-25D6FDB4C915}" v="149" dt="2022-07-31T21:26:16.6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08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1B586-06B0-2102-9746-759024A65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2C2386-7A8D-5B29-B758-1DE88F9F3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E939F-DD63-07AB-D68F-C6952BCF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EB2-A6D2-495E-89B4-7AA0FD470F68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08084-571E-7487-029A-1DD65BAA8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FB30D-AABA-84BE-3C57-2F7423565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66E0-AEF8-4264-B68A-E0ECE72EC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9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0086-4F7C-CDCD-FCB2-6EDC9CC6F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3C4CE-FCBF-62D4-2018-471DB60F3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EB041-7F59-ECC6-1624-3C396AAF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EB2-A6D2-495E-89B4-7AA0FD470F68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F13FB-FBFA-FC8A-A4E8-34168ABA8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2C5CA-6EFC-0771-1961-FE3C6646A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66E0-AEF8-4264-B68A-E0ECE72EC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ED5A42-CB74-8847-309B-91041243C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6E9AB-3212-6C18-656B-7DF6554DE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6C8AC-343A-B208-3B53-0F7E6C752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EB2-A6D2-495E-89B4-7AA0FD470F68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CEDE3-7165-F45F-B75D-87620DAB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C69CA-5742-C6C0-2F90-C80AF956F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66E0-AEF8-4264-B68A-E0ECE72EC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6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8C04B-4AFD-7761-F7F9-183EF6E00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40C1E-F015-5DE2-4C2D-043C0BE7E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0C577-2B96-3C23-D45A-E19F39F8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EB2-A6D2-495E-89B4-7AA0FD470F68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87AEC-882C-9C62-002C-E02AC8588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18D86-8771-1338-F13C-5B4CB21D1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66E0-AEF8-4264-B68A-E0ECE72EC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4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7F776-0227-A500-00A7-41FE715CA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95E76-F686-341C-AA41-3BBC2C9A6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27ED4-7B35-9FAC-93B4-4DB0BD95C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EB2-A6D2-495E-89B4-7AA0FD470F68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C6444-F329-4BF3-D896-007BF17F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662C9-F16E-9C06-AE86-8A329324B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66E0-AEF8-4264-B68A-E0ECE72EC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9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D57C7-C8A2-CE65-2252-1B8007AD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EEC8A-CBD7-A4DC-3C83-A9AACCD65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B36D17-AFC2-2586-E91C-8F1FF961F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A33CD-4F96-4A18-2A49-B54D7899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EB2-A6D2-495E-89B4-7AA0FD470F68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DE291-EF7D-5902-6025-103094E97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A8D60-671F-11BC-B6CC-C4DE520D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66E0-AEF8-4264-B68A-E0ECE72EC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2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43A9B-F4AE-D053-52F3-F598733F9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7BAEF-BE52-92EC-9C76-956369F69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43AF2B-6507-9015-EEBC-3990649E6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3431F-FC72-BA58-5246-19C5B65B7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7DF1CD-FD1C-93AE-1853-F2C109F00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F79071-8211-C525-658C-9B2249869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EB2-A6D2-495E-89B4-7AA0FD470F68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BE22F5-09FE-5BDC-1FD6-936C43951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A192CC-7C3F-0CE5-AF80-2F32EA1EC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66E0-AEF8-4264-B68A-E0ECE72EC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8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365C8-8358-D734-1810-171FE3AD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FDC0C3-FAD5-7B6B-1013-773F1351C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EB2-A6D2-495E-89B4-7AA0FD470F68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FD285-C2E9-7DA8-E135-E1307DE94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68341-E318-B79A-D0CB-6EB3A35A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66E0-AEF8-4264-B68A-E0ECE72EC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8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C8D13-33E5-662D-FEBF-D892546A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EB2-A6D2-495E-89B4-7AA0FD470F68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B186F0-6D83-C671-7370-A2976475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2E0A2-5F80-5752-4ECC-FFA2AF57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66E0-AEF8-4264-B68A-E0ECE72EC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1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F5B6F-1E92-350E-FFC5-AEF82CBC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C75A2-4BD9-5949-C1FD-7C4BB82D2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7472A-ECBC-94EC-5C4A-1A1D1EB1F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3C7F5-6939-82D8-2A55-E31C305C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EB2-A6D2-495E-89B4-7AA0FD470F68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F84D5-8AAF-AC67-A3BD-78FBC1EE2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751F6-626B-CFE5-237B-088109EE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66E0-AEF8-4264-B68A-E0ECE72EC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7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21F7D-3D62-F102-797F-08D5D0773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D87DE1-1E69-2004-2AD4-1D5378E462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828D4-6C68-B5EF-4CF8-F8D3E3499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6B695-003F-34AD-3063-C6972F456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EB2-A6D2-495E-89B4-7AA0FD470F68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F7459-C6F2-720D-A071-4B61FF334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43299-A14E-4619-93F1-D1B25401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66E0-AEF8-4264-B68A-E0ECE72EC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8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1AB8EE-6FFB-508E-0254-8374C8CB1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ECE65-A41D-33C0-5601-7ACB6F2C7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905EB-2D7E-A657-4B61-F23364647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CEB2-A6D2-495E-89B4-7AA0FD470F68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B9D41-F853-7741-66E5-98739951E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22201-E9B2-B09B-B9D1-1704F39B5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66E0-AEF8-4264-B68A-E0ECE72EC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8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ucker.tsonecrologychair.2123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5" Type="http://schemas.openxmlformats.org/officeDocument/2006/relationships/hyperlink" Target="mailto:mem@dkg.org" TargetMode="External"/><Relationship Id="rId4" Type="http://schemas.openxmlformats.org/officeDocument/2006/relationships/hyperlink" Target="mailto:tsotreas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kgtexas.org/%20necrology%20-committee.html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amcook2012@yahoo.com" TargetMode="External"/><Relationship Id="rId13" Type="http://schemas.openxmlformats.org/officeDocument/2006/relationships/hyperlink" Target="mailto:keyofq@yahoo.com" TargetMode="External"/><Relationship Id="rId3" Type="http://schemas.openxmlformats.org/officeDocument/2006/relationships/hyperlink" Target="somatt225gmail.com" TargetMode="External"/><Relationship Id="rId7" Type="http://schemas.openxmlformats.org/officeDocument/2006/relationships/hyperlink" Target="mailto:mmccorcle@gmail.com" TargetMode="External"/><Relationship Id="rId12" Type="http://schemas.openxmlformats.org/officeDocument/2006/relationships/hyperlink" Target="mailto:margaret.nelson27@gmail.com" TargetMode="External"/><Relationship Id="rId2" Type="http://schemas.openxmlformats.org/officeDocument/2006/relationships/hyperlink" Target="mailto:rucker.tsonecrologychair.2123@gmail.com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mailto:pmcaka@yahoo.com" TargetMode="External"/><Relationship Id="rId11" Type="http://schemas.openxmlformats.org/officeDocument/2006/relationships/hyperlink" Target="mailto:apatton123@sbcglobal.net" TargetMode="External"/><Relationship Id="rId5" Type="http://schemas.openxmlformats.org/officeDocument/2006/relationships/hyperlink" Target="mailto:gdupnik@sbcglobal.net" TargetMode="External"/><Relationship Id="rId10" Type="http://schemas.openxmlformats.org/officeDocument/2006/relationships/hyperlink" Target="mailto:kimberlyannbest1@gmail.com" TargetMode="External"/><Relationship Id="rId4" Type="http://schemas.openxmlformats.org/officeDocument/2006/relationships/hyperlink" Target="mailto:jmmusachia@gmail.com" TargetMode="External"/><Relationship Id="rId9" Type="http://schemas.openxmlformats.org/officeDocument/2006/relationships/hyperlink" Target="mailto:kgeiger@suddenlink.net" TargetMode="External"/><Relationship Id="rId14" Type="http://schemas.openxmlformats.org/officeDocument/2006/relationships/hyperlink" Target="mailto:2123.tso.pre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88357-F8DA-89F4-ED4E-3CCC901CB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914" y="1600199"/>
            <a:ext cx="9144000" cy="1404257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Comic Sans MS" panose="030F0702030302020204" pitchFamily="66" charset="0"/>
              </a:rPr>
              <a:t>Necrology Tips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7D4F34-8E42-12E7-E5A3-E9A8C6973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89951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Robyn Rucker, Necrology Chair</a:t>
            </a:r>
          </a:p>
          <a:p>
            <a:r>
              <a:rPr lang="en-US" dirty="0">
                <a:latin typeface="Comic Sans MS" panose="030F0702030302020204" pitchFamily="66" charset="0"/>
              </a:rPr>
              <a:t>and </a:t>
            </a:r>
          </a:p>
          <a:p>
            <a:r>
              <a:rPr lang="en-US" dirty="0">
                <a:latin typeface="Comic Sans MS" panose="030F0702030302020204" pitchFamily="66" charset="0"/>
              </a:rPr>
              <a:t>the Necrology Committee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Area Workshops 2022</a:t>
            </a:r>
          </a:p>
        </p:txBody>
      </p:sp>
    </p:spTree>
    <p:extLst>
      <p:ext uri="{BB962C8B-B14F-4D97-AF65-F5344CB8AC3E}">
        <p14:creationId xmlns:p14="http://schemas.microsoft.com/office/powerpoint/2010/main" val="127526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2CAD047-0B7D-63A3-10EF-52781EEB5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8" y="992094"/>
            <a:ext cx="3616913" cy="14164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Who do I send the Form 6 to:</a:t>
            </a:r>
          </a:p>
        </p:txBody>
      </p:sp>
      <p:pic>
        <p:nvPicPr>
          <p:cNvPr id="49" name="Picture Placeholder 48" descr="Table&#10;&#10;Description automatically generated with medium confidence">
            <a:extLst>
              <a:ext uri="{FF2B5EF4-FFF2-40B4-BE49-F238E27FC236}">
                <a16:creationId xmlns:a16="http://schemas.microsoft.com/office/drawing/2014/main" id="{9BE82AFD-239C-B3DB-D753-BFA41832BF7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" r="1" b="4509"/>
          <a:stretch/>
        </p:blipFill>
        <p:spPr>
          <a:xfrm>
            <a:off x="6833590" y="578738"/>
            <a:ext cx="3832970" cy="5670549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0AB5CF0-121A-ED05-F6CC-8E05978CE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4831" y="2741628"/>
            <a:ext cx="5067569" cy="2795159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AutoNum type="arabicParenR"/>
            </a:pPr>
            <a:r>
              <a:rPr lang="en-US" sz="2000" dirty="0"/>
              <a:t>Robyn Rucker – Necrology Chair</a:t>
            </a:r>
          </a:p>
          <a:p>
            <a:r>
              <a:rPr lang="en-US" sz="2000" dirty="0"/>
              <a:t>        </a:t>
            </a:r>
            <a:r>
              <a:rPr lang="en-US" sz="2000" dirty="0">
                <a:hlinkClick r:id="rId3"/>
              </a:rPr>
              <a:t>rucker.tsonecrologychair.2123@gmail.com</a:t>
            </a:r>
            <a:endParaRPr lang="en-US" sz="2000" dirty="0"/>
          </a:p>
          <a:p>
            <a:pPr marL="457200" indent="-457200">
              <a:buAutoNum type="arabicParenR" startAt="2"/>
            </a:pPr>
            <a:r>
              <a:rPr lang="en-US" sz="2000" dirty="0"/>
              <a:t>Deborah Thomas – TSO Treasurer </a:t>
            </a:r>
          </a:p>
          <a:p>
            <a:r>
              <a:rPr lang="en-US" sz="2000" dirty="0"/>
              <a:t>        </a:t>
            </a:r>
            <a:r>
              <a:rPr lang="en-US" sz="2000" dirty="0">
                <a:hlinkClick r:id="rId4"/>
              </a:rPr>
              <a:t>tsotreas@gmail.com</a:t>
            </a:r>
            <a:endParaRPr lang="en-US" sz="2000" dirty="0"/>
          </a:p>
          <a:p>
            <a:pPr marL="457200" indent="-457200">
              <a:buAutoNum type="arabicParenR" startAt="3"/>
            </a:pPr>
            <a:r>
              <a:rPr lang="en-US" sz="2000" dirty="0"/>
              <a:t>International DKG Membership Services</a:t>
            </a:r>
          </a:p>
          <a:p>
            <a:pPr lvl="1"/>
            <a:r>
              <a:rPr lang="en-US" sz="2000" dirty="0">
                <a:hlinkClick r:id="rId5"/>
              </a:rPr>
              <a:t>mem@dkg.org</a:t>
            </a:r>
            <a:endParaRPr lang="en-US" sz="2000" dirty="0"/>
          </a:p>
          <a:p>
            <a:pPr lvl="1"/>
            <a:endParaRPr lang="en-US" sz="2000" dirty="0"/>
          </a:p>
          <a:p>
            <a:pPr marL="457200" indent="-457200">
              <a:buAutoNum type="arabicParenR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636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2CAD047-0B7D-63A3-10EF-52781EEB5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487" y="199082"/>
            <a:ext cx="3616913" cy="145045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to Fill Out Form 6</a:t>
            </a:r>
          </a:p>
        </p:txBody>
      </p:sp>
      <p:pic>
        <p:nvPicPr>
          <p:cNvPr id="49" name="Picture Placeholder 48" descr="Table&#10;&#10;Description automatically generated with medium confidence">
            <a:extLst>
              <a:ext uri="{FF2B5EF4-FFF2-40B4-BE49-F238E27FC236}">
                <a16:creationId xmlns:a16="http://schemas.microsoft.com/office/drawing/2014/main" id="{9BE82AFD-239C-B3DB-D753-BFA41832BF7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" r="1" b="4509"/>
          <a:stretch/>
        </p:blipFill>
        <p:spPr>
          <a:xfrm>
            <a:off x="6833590" y="578738"/>
            <a:ext cx="3832970" cy="5670549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0AB5CF0-121A-ED05-F6CC-8E05978CE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31685" y="2718073"/>
            <a:ext cx="5067569" cy="2795159"/>
          </a:xfrm>
        </p:spPr>
        <p:txBody>
          <a:bodyPr vert="horz" lIns="91440" tIns="45720" rIns="91440" bIns="45720" rtlCol="0">
            <a:normAutofit/>
          </a:bodyPr>
          <a:lstStyle/>
          <a:p>
            <a:pPr lvl="1"/>
            <a:endParaRPr lang="en-US" sz="2000" dirty="0"/>
          </a:p>
          <a:p>
            <a:pPr marL="457200" indent="-457200">
              <a:buAutoNum type="arabicParenR"/>
            </a:pP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B87E4C-CF71-A974-A787-CF97B8D184AE}"/>
              </a:ext>
            </a:extLst>
          </p:cNvPr>
          <p:cNvSpPr txBox="1"/>
          <p:nvPr/>
        </p:nvSpPr>
        <p:spPr>
          <a:xfrm>
            <a:off x="311150" y="1649536"/>
            <a:ext cx="444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* Before you fill out the Form 6, please make sure that the deceased member is good standing.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79318-12B0-098D-DEFE-FB30AAF9DDDA}"/>
              </a:ext>
            </a:extLst>
          </p:cNvPr>
          <p:cNvSpPr txBox="1"/>
          <p:nvPr/>
        </p:nvSpPr>
        <p:spPr>
          <a:xfrm>
            <a:off x="208005" y="2718073"/>
            <a:ext cx="48595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/>
              <a:t>Name of current chapter and state </a:t>
            </a:r>
            <a:r>
              <a:rPr lang="en-US" sz="2000" dirty="0"/>
              <a:t>(Texas)</a:t>
            </a:r>
          </a:p>
          <a:p>
            <a:pPr marL="342900" indent="-342900">
              <a:buAutoNum type="arabicParenR"/>
            </a:pPr>
            <a:r>
              <a:rPr lang="en-US" sz="2400" dirty="0"/>
              <a:t>DKG Member’s number </a:t>
            </a:r>
          </a:p>
          <a:p>
            <a:pPr marL="342900" indent="-342900">
              <a:buAutoNum type="arabicParenR"/>
            </a:pPr>
            <a:r>
              <a:rPr lang="en-US" sz="2400" dirty="0"/>
              <a:t>Date of Member’s Death</a:t>
            </a:r>
          </a:p>
          <a:p>
            <a:pPr marL="342900" indent="-342900">
              <a:buAutoNum type="arabicParenR"/>
            </a:pPr>
            <a:r>
              <a:rPr lang="en-US" sz="2400" dirty="0"/>
              <a:t>Name of the deceased member </a:t>
            </a:r>
            <a:r>
              <a:rPr lang="en-US" sz="2000" dirty="0"/>
              <a:t>(First, Middle, and Last Name) </a:t>
            </a:r>
            <a:r>
              <a:rPr lang="en-US" sz="2400" dirty="0"/>
              <a:t>– make sure you indicate if the deceased was a Dr. </a:t>
            </a:r>
          </a:p>
          <a:p>
            <a:pPr marL="342900" indent="-342900">
              <a:buAutoNum type="arabicParenR"/>
            </a:pPr>
            <a:r>
              <a:rPr lang="en-US" sz="2400" dirty="0"/>
              <a:t>Mailing Address at time of death </a:t>
            </a:r>
            <a:r>
              <a:rPr lang="en-US" sz="2000" dirty="0"/>
              <a:t>(Mailing Address, City, State, Zip Code, Country (USA))</a:t>
            </a:r>
          </a:p>
        </p:txBody>
      </p:sp>
    </p:spTree>
    <p:extLst>
      <p:ext uri="{BB962C8B-B14F-4D97-AF65-F5344CB8AC3E}">
        <p14:creationId xmlns:p14="http://schemas.microsoft.com/office/powerpoint/2010/main" val="34188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2CAD047-0B7D-63A3-10EF-52781EEB5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487" y="143628"/>
            <a:ext cx="3616913" cy="13491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to Fill Out Form 6</a:t>
            </a:r>
          </a:p>
        </p:txBody>
      </p:sp>
      <p:pic>
        <p:nvPicPr>
          <p:cNvPr id="49" name="Picture Placeholder 48" descr="Table&#10;&#10;Description automatically generated with medium confidence">
            <a:extLst>
              <a:ext uri="{FF2B5EF4-FFF2-40B4-BE49-F238E27FC236}">
                <a16:creationId xmlns:a16="http://schemas.microsoft.com/office/drawing/2014/main" id="{9BE82AFD-239C-B3DB-D753-BFA41832BF7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" r="1" b="4509"/>
          <a:stretch/>
        </p:blipFill>
        <p:spPr>
          <a:xfrm>
            <a:off x="6833590" y="578738"/>
            <a:ext cx="3832970" cy="5670549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0AB5CF0-121A-ED05-F6CC-8E05978CE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4831" y="3984734"/>
            <a:ext cx="5067569" cy="2795159"/>
          </a:xfrm>
        </p:spPr>
        <p:txBody>
          <a:bodyPr vert="horz" lIns="91440" tIns="45720" rIns="91440" bIns="45720" rtlCol="0">
            <a:normAutofit/>
          </a:bodyPr>
          <a:lstStyle/>
          <a:p>
            <a:pPr lvl="1"/>
            <a:endParaRPr lang="en-US" sz="2000" dirty="0"/>
          </a:p>
          <a:p>
            <a:pPr marL="457200" indent="-457200">
              <a:buAutoNum type="arabicParenR"/>
            </a:pP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B87E4C-CF71-A974-A787-CF97B8D184AE}"/>
              </a:ext>
            </a:extLst>
          </p:cNvPr>
          <p:cNvSpPr txBox="1"/>
          <p:nvPr/>
        </p:nvSpPr>
        <p:spPr>
          <a:xfrm>
            <a:off x="311150" y="1649536"/>
            <a:ext cx="444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Delta Kappa Gamma Society and Professional Information – Please check your chapter archives for this information.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79318-12B0-098D-DEFE-FB30AAF9DDDA}"/>
              </a:ext>
            </a:extLst>
          </p:cNvPr>
          <p:cNvSpPr txBox="1"/>
          <p:nvPr/>
        </p:nvSpPr>
        <p:spPr>
          <a:xfrm>
            <a:off x="343235" y="2904632"/>
            <a:ext cx="4859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Date of Induction – when did the deceased become a DKG Member</a:t>
            </a:r>
          </a:p>
          <a:p>
            <a:endParaRPr lang="en-US" sz="2000" dirty="0"/>
          </a:p>
          <a:p>
            <a:r>
              <a:rPr lang="en-US" sz="2000" dirty="0"/>
              <a:t>Contributions to/participation in Delta Kappa Gamma – what did the deceased member do at the chapter, state, and international level?</a:t>
            </a:r>
          </a:p>
          <a:p>
            <a:endParaRPr lang="en-US" sz="2000" dirty="0"/>
          </a:p>
          <a:p>
            <a:r>
              <a:rPr lang="en-US" sz="2000" dirty="0"/>
              <a:t>Contributions to education – what were her teaching assignments, honors, and awards </a:t>
            </a:r>
          </a:p>
        </p:txBody>
      </p:sp>
    </p:spTree>
    <p:extLst>
      <p:ext uri="{BB962C8B-B14F-4D97-AF65-F5344CB8AC3E}">
        <p14:creationId xmlns:p14="http://schemas.microsoft.com/office/powerpoint/2010/main" val="29298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2CAD047-0B7D-63A3-10EF-52781EEB5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487" y="199082"/>
            <a:ext cx="3616913" cy="145045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to Fill Out Form 6</a:t>
            </a:r>
          </a:p>
        </p:txBody>
      </p:sp>
      <p:pic>
        <p:nvPicPr>
          <p:cNvPr id="49" name="Picture Placeholder 48" descr="Table&#10;&#10;Description automatically generated with medium confidence">
            <a:extLst>
              <a:ext uri="{FF2B5EF4-FFF2-40B4-BE49-F238E27FC236}">
                <a16:creationId xmlns:a16="http://schemas.microsoft.com/office/drawing/2014/main" id="{9BE82AFD-239C-B3DB-D753-BFA41832BF7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" r="1" b="4509"/>
          <a:stretch/>
        </p:blipFill>
        <p:spPr>
          <a:xfrm>
            <a:off x="6833590" y="578738"/>
            <a:ext cx="3832970" cy="5670549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0AB5CF0-121A-ED05-F6CC-8E05978CE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4831" y="3984734"/>
            <a:ext cx="5067569" cy="2795159"/>
          </a:xfrm>
        </p:spPr>
        <p:txBody>
          <a:bodyPr vert="horz" lIns="91440" tIns="45720" rIns="91440" bIns="45720" rtlCol="0">
            <a:normAutofit/>
          </a:bodyPr>
          <a:lstStyle/>
          <a:p>
            <a:pPr lvl="1"/>
            <a:endParaRPr lang="en-US" sz="2000" dirty="0"/>
          </a:p>
          <a:p>
            <a:pPr marL="457200" indent="-457200">
              <a:buAutoNum type="arabicParenR"/>
            </a:pP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B87E4C-CF71-A974-A787-CF97B8D184AE}"/>
              </a:ext>
            </a:extLst>
          </p:cNvPr>
          <p:cNvSpPr txBox="1"/>
          <p:nvPr/>
        </p:nvSpPr>
        <p:spPr>
          <a:xfrm>
            <a:off x="311150" y="1649536"/>
            <a:ext cx="444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* Where to send a sympathy card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79318-12B0-098D-DEFE-FB30AAF9DDDA}"/>
              </a:ext>
            </a:extLst>
          </p:cNvPr>
          <p:cNvSpPr txBox="1"/>
          <p:nvPr/>
        </p:nvSpPr>
        <p:spPr>
          <a:xfrm>
            <a:off x="311150" y="2873266"/>
            <a:ext cx="4859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Please share the name and mailing address (specify relationship) – family member or friend </a:t>
            </a:r>
          </a:p>
        </p:txBody>
      </p:sp>
    </p:spTree>
    <p:extLst>
      <p:ext uri="{BB962C8B-B14F-4D97-AF65-F5344CB8AC3E}">
        <p14:creationId xmlns:p14="http://schemas.microsoft.com/office/powerpoint/2010/main" val="178654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D1C986-79EC-09A2-329A-DCA9583499F8}"/>
              </a:ext>
            </a:extLst>
          </p:cNvPr>
          <p:cNvSpPr txBox="1"/>
          <p:nvPr/>
        </p:nvSpPr>
        <p:spPr>
          <a:xfrm>
            <a:off x="569495" y="188495"/>
            <a:ext cx="1081639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State Necrology Chairman &amp; Committee </a:t>
            </a:r>
          </a:p>
          <a:p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dirty="0"/>
              <a:t>• </a:t>
            </a:r>
            <a:r>
              <a:rPr lang="en-US" sz="2000" dirty="0">
                <a:latin typeface="Century Gothic" panose="020B0502020202020204" pitchFamily="34" charset="0"/>
              </a:rPr>
              <a:t>Form 6 is received, and date of receipt is recorded.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• State membership list is checked to confirm status of membership at date of death; International is contacted if necessary.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• Information from Form 6 is recorded, and Form 6 is filed for future use.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• A DKG condolence card is sent to the family member or friend listed on the Form 6 .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• Member’s name is added to the TSO Book of Memories.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• Member’s name is added to the list for publication in the Lone Star News.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• Names of the deceased are sent to International Chairman.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• Ceremony of Life and Remembrance is planned and conducted during the annual TSO Convention.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• Names are printed in the program booklet and read at the service. The information is gathered by the Necrology Chairman from Form 6 .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• Book of Memories is displayed at the Ceremony of Remembrance</a:t>
            </a:r>
          </a:p>
        </p:txBody>
      </p:sp>
    </p:spTree>
    <p:extLst>
      <p:ext uri="{BB962C8B-B14F-4D97-AF65-F5344CB8AC3E}">
        <p14:creationId xmlns:p14="http://schemas.microsoft.com/office/powerpoint/2010/main" val="42095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04C8B-A178-443D-7ABE-9314117B5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28599"/>
            <a:ext cx="10557341" cy="1243577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Ways Chapters May Honor Their Deceased Sisters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D25C3-4A23-CBE3-8298-1F629AAE3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8335" y="1472176"/>
            <a:ext cx="10557341" cy="448085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• Hold a memorial service at a meeting. </a:t>
            </a:r>
          </a:p>
          <a:p>
            <a:r>
              <a:rPr lang="en-US" sz="2400" dirty="0"/>
              <a:t>• Use the TSO website to find ceremonial ideals </a:t>
            </a:r>
          </a:p>
          <a:p>
            <a:r>
              <a:rPr lang="en-US" sz="2400" dirty="0"/>
              <a:t>	</a:t>
            </a:r>
            <a:r>
              <a:rPr lang="en-US" sz="2400" dirty="0">
                <a:hlinkClick r:id="rId2"/>
              </a:rPr>
              <a:t>http://www.dkgtexas.org/ necrology -committee.html </a:t>
            </a: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• Ceremony at the funeral service (found on the Texas DKG website or Ceremonies book). </a:t>
            </a:r>
          </a:p>
          <a:p>
            <a:r>
              <a:rPr lang="en-US" sz="2400" dirty="0"/>
              <a:t>• Members take roses to the family or the service.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• Members wear their pins at the funeral or memorial service. </a:t>
            </a:r>
          </a:p>
          <a:p>
            <a:r>
              <a:rPr lang="en-US" sz="2400" dirty="0"/>
              <a:t>• Give a contribution to the Society fund or a charity in her name.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• Enter the name into a chapter Book of Memories. </a:t>
            </a:r>
          </a:p>
          <a:p>
            <a:r>
              <a:rPr lang="en-US" sz="2400" dirty="0"/>
              <a:t>• Look into honoring the member with a plaque.</a:t>
            </a:r>
          </a:p>
        </p:txBody>
      </p:sp>
    </p:spTree>
    <p:extLst>
      <p:ext uri="{BB962C8B-B14F-4D97-AF65-F5344CB8AC3E}">
        <p14:creationId xmlns:p14="http://schemas.microsoft.com/office/powerpoint/2010/main" val="216564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A641293-999A-2CBC-E834-C2C539972298}"/>
              </a:ext>
            </a:extLst>
          </p:cNvPr>
          <p:cNvSpPr txBox="1"/>
          <p:nvPr/>
        </p:nvSpPr>
        <p:spPr>
          <a:xfrm>
            <a:off x="517357" y="308811"/>
            <a:ext cx="11133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Necrology Committee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7E9A0E-74B4-E53B-D5DA-9458DF054F30}"/>
              </a:ext>
            </a:extLst>
          </p:cNvPr>
          <p:cNvSpPr txBox="1"/>
          <p:nvPr/>
        </p:nvSpPr>
        <p:spPr>
          <a:xfrm>
            <a:off x="449180" y="1037108"/>
            <a:ext cx="1130968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>
                <a:solidFill>
                  <a:srgbClr val="FF0000"/>
                </a:solidFill>
              </a:rPr>
              <a:t>Chair </a:t>
            </a:r>
            <a:r>
              <a:rPr lang="en-US" dirty="0"/>
              <a:t>		</a:t>
            </a:r>
          </a:p>
          <a:p>
            <a:r>
              <a:rPr lang="en-US" dirty="0"/>
              <a:t>Robyn Rucker			Kappa Theta	   Area 16		</a:t>
            </a:r>
            <a:r>
              <a:rPr lang="en-US" sz="1600" dirty="0">
                <a:hlinkClick r:id="rId2"/>
              </a:rPr>
              <a:t>rucker.tsonecrologychair.2123@gmail.com</a:t>
            </a:r>
            <a:endParaRPr lang="en-US" sz="1600" dirty="0"/>
          </a:p>
          <a:p>
            <a:endParaRPr lang="en-US" sz="1600" dirty="0"/>
          </a:p>
          <a:p>
            <a:r>
              <a:rPr lang="en-US" sz="2400" i="1" u="sng" dirty="0">
                <a:solidFill>
                  <a:srgbClr val="FF0000"/>
                </a:solidFill>
              </a:rPr>
              <a:t>Committee</a:t>
            </a:r>
            <a:r>
              <a:rPr lang="en-US" i="1" u="sng" dirty="0">
                <a:solidFill>
                  <a:srgbClr val="FF0000"/>
                </a:solidFill>
              </a:rPr>
              <a:t> Members</a:t>
            </a:r>
          </a:p>
          <a:p>
            <a:r>
              <a:rPr lang="en-US" dirty="0"/>
              <a:t>Katherine Bunce 			Kappa Pi		   Area 1		</a:t>
            </a:r>
            <a:r>
              <a:rPr lang="en-US" dirty="0">
                <a:hlinkClick r:id="rId3"/>
              </a:rPr>
              <a:t>somatt225gmail.com</a:t>
            </a:r>
            <a:endParaRPr lang="en-US" dirty="0"/>
          </a:p>
          <a:p>
            <a:r>
              <a:rPr lang="en-US" dirty="0"/>
              <a:t>Janette </a:t>
            </a:r>
            <a:r>
              <a:rPr lang="en-US" dirty="0" err="1"/>
              <a:t>Musachia</a:t>
            </a:r>
            <a:r>
              <a:rPr lang="en-US" dirty="0"/>
              <a:t>			Beta Eta		   Area 3		</a:t>
            </a:r>
            <a:r>
              <a:rPr lang="en-US" dirty="0">
                <a:hlinkClick r:id="rId4"/>
              </a:rPr>
              <a:t>jmmusachia@gmail.com</a:t>
            </a:r>
            <a:endParaRPr lang="en-US" dirty="0"/>
          </a:p>
          <a:p>
            <a:r>
              <a:rPr lang="en-US" dirty="0"/>
              <a:t>Gretchen </a:t>
            </a:r>
            <a:r>
              <a:rPr lang="en-US" dirty="0" err="1"/>
              <a:t>Dupnik</a:t>
            </a:r>
            <a:r>
              <a:rPr lang="en-US" dirty="0"/>
              <a:t>			Gamma Omicron	   Area 4		</a:t>
            </a:r>
            <a:r>
              <a:rPr lang="en-US" dirty="0">
                <a:hlinkClick r:id="rId5"/>
              </a:rPr>
              <a:t>gdupnik@sbcglobal.net</a:t>
            </a:r>
            <a:endParaRPr lang="en-US" dirty="0"/>
          </a:p>
          <a:p>
            <a:r>
              <a:rPr lang="en-US" dirty="0"/>
              <a:t>Precious Chavis Coleman		Lambda Beta	   Area 6		</a:t>
            </a:r>
            <a:r>
              <a:rPr lang="en-US" dirty="0">
                <a:hlinkClick r:id="rId6"/>
              </a:rPr>
              <a:t>pmcaka@yahoo.com</a:t>
            </a:r>
            <a:endParaRPr lang="en-US" dirty="0"/>
          </a:p>
          <a:p>
            <a:r>
              <a:rPr lang="en-US" dirty="0"/>
              <a:t>Dianne </a:t>
            </a:r>
            <a:r>
              <a:rPr lang="en-US" dirty="0" err="1"/>
              <a:t>McCorcle</a:t>
            </a:r>
            <a:r>
              <a:rPr lang="en-US" dirty="0"/>
              <a:t>			Theta Alpha	   Area 9		</a:t>
            </a:r>
            <a:r>
              <a:rPr lang="en-US" dirty="0">
                <a:hlinkClick r:id="rId7"/>
              </a:rPr>
              <a:t>mmccorcle@gmail.com</a:t>
            </a:r>
            <a:endParaRPr lang="en-US" dirty="0"/>
          </a:p>
          <a:p>
            <a:r>
              <a:rPr lang="en-US" dirty="0"/>
              <a:t>Pam Cook			Epsilon Nu	   Area 10		</a:t>
            </a:r>
            <a:r>
              <a:rPr lang="en-US" dirty="0">
                <a:hlinkClick r:id="rId8"/>
              </a:rPr>
              <a:t>pamcook2012@yahoo.com</a:t>
            </a:r>
            <a:endParaRPr lang="en-US" dirty="0"/>
          </a:p>
          <a:p>
            <a:r>
              <a:rPr lang="en-US" dirty="0"/>
              <a:t>Kay Geiger			Alpha Kappa	   Area 12		</a:t>
            </a:r>
            <a:r>
              <a:rPr lang="en-US" dirty="0">
                <a:hlinkClick r:id="rId9"/>
              </a:rPr>
              <a:t>kgeiger@suddenlink.net</a:t>
            </a:r>
            <a:endParaRPr lang="en-US" dirty="0"/>
          </a:p>
          <a:p>
            <a:r>
              <a:rPr lang="en-US" dirty="0"/>
              <a:t>Kimberly Best			Lambda Xi	   Area 13		</a:t>
            </a:r>
            <a:r>
              <a:rPr lang="en-US" dirty="0">
                <a:hlinkClick r:id="rId10"/>
              </a:rPr>
              <a:t>kimberlyannbest1@gmail.com</a:t>
            </a:r>
            <a:endParaRPr lang="en-US" dirty="0"/>
          </a:p>
          <a:p>
            <a:r>
              <a:rPr lang="en-US" dirty="0"/>
              <a:t>Anita Patton 			Zeta Xi		   Area 14		</a:t>
            </a:r>
            <a:r>
              <a:rPr lang="en-US" dirty="0">
                <a:hlinkClick r:id="rId11"/>
              </a:rPr>
              <a:t>apatton123@sbcglobal.net</a:t>
            </a:r>
            <a:endParaRPr lang="en-US" dirty="0"/>
          </a:p>
          <a:p>
            <a:r>
              <a:rPr lang="en-US" dirty="0"/>
              <a:t>Margie Nelson Rodriquez		Theta Iota	   Area 15		</a:t>
            </a:r>
            <a:r>
              <a:rPr lang="en-US" dirty="0">
                <a:hlinkClick r:id="rId12"/>
              </a:rPr>
              <a:t>margaret.nelson27@gmail.com</a:t>
            </a:r>
            <a:endParaRPr lang="en-US" dirty="0"/>
          </a:p>
          <a:p>
            <a:r>
              <a:rPr lang="en-US" dirty="0"/>
              <a:t>Nancy Vines			Alpha Zeta	   Area 17		</a:t>
            </a:r>
            <a:r>
              <a:rPr lang="en-US" dirty="0">
                <a:hlinkClick r:id="rId13"/>
              </a:rPr>
              <a:t>keyofq@yahoo.com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Shalan</a:t>
            </a:r>
            <a:r>
              <a:rPr lang="en-US" dirty="0"/>
              <a:t> </a:t>
            </a:r>
            <a:r>
              <a:rPr lang="en-US" dirty="0" err="1"/>
              <a:t>Inmon</a:t>
            </a:r>
            <a:r>
              <a:rPr lang="en-US" dirty="0"/>
              <a:t>, </a:t>
            </a:r>
            <a:r>
              <a:rPr lang="en-US" dirty="0" err="1"/>
              <a:t>ExOfficio</a:t>
            </a:r>
            <a:r>
              <a:rPr lang="en-US" dirty="0"/>
              <a:t> 		Alpha Sigma 	   Area 12		</a:t>
            </a:r>
            <a:r>
              <a:rPr lang="en-US" dirty="0">
                <a:hlinkClick r:id="rId14"/>
              </a:rPr>
              <a:t>2123.tso.pres@gmail.com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92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786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Comic Sans MS</vt:lpstr>
      <vt:lpstr>Office Theme</vt:lpstr>
      <vt:lpstr>Necrology Tips</vt:lpstr>
      <vt:lpstr>Who do I send the Form 6 to:</vt:lpstr>
      <vt:lpstr>How to Fill Out Form 6</vt:lpstr>
      <vt:lpstr>How to Fill Out Form 6</vt:lpstr>
      <vt:lpstr>How to Fill Out Form 6</vt:lpstr>
      <vt:lpstr>PowerPoint Presentation</vt:lpstr>
      <vt:lpstr>Ways Chapters May Honor Their Deceased Sisters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Necrology Tips</dc:title>
  <dc:creator>Robyn Rucker</dc:creator>
  <cp:lastModifiedBy>Robyn Rucker</cp:lastModifiedBy>
  <cp:revision>2</cp:revision>
  <dcterms:created xsi:type="dcterms:W3CDTF">2022-07-31T18:47:01Z</dcterms:created>
  <dcterms:modified xsi:type="dcterms:W3CDTF">2022-08-01T03:06:05Z</dcterms:modified>
</cp:coreProperties>
</file>