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92" r:id="rId4"/>
    <p:sldId id="258" r:id="rId5"/>
    <p:sldId id="259" r:id="rId6"/>
    <p:sldId id="260" r:id="rId7"/>
    <p:sldId id="261" r:id="rId8"/>
    <p:sldId id="262" r:id="rId9"/>
    <p:sldId id="293" r:id="rId10"/>
    <p:sldId id="263" r:id="rId11"/>
    <p:sldId id="294" r:id="rId12"/>
    <p:sldId id="264" r:id="rId13"/>
    <p:sldId id="265" r:id="rId14"/>
    <p:sldId id="266" r:id="rId15"/>
    <p:sldId id="267" r:id="rId16"/>
    <p:sldId id="268" r:id="rId17"/>
    <p:sldId id="269" r:id="rId18"/>
    <p:sldId id="270" r:id="rId19"/>
    <p:sldId id="271" r:id="rId20"/>
    <p:sldId id="272" r:id="rId21"/>
    <p:sldId id="273" r:id="rId22"/>
    <p:sldId id="278" r:id="rId23"/>
    <p:sldId id="279" r:id="rId24"/>
    <p:sldId id="285" r:id="rId25"/>
    <p:sldId id="284" r:id="rId26"/>
    <p:sldId id="283" r:id="rId27"/>
    <p:sldId id="282" r:id="rId28"/>
    <p:sldId id="281" r:id="rId29"/>
    <p:sldId id="286" r:id="rId30"/>
    <p:sldId id="287" r:id="rId31"/>
    <p:sldId id="291" r:id="rId32"/>
    <p:sldId id="288" r:id="rId33"/>
    <p:sldId id="277" r:id="rId34"/>
    <p:sldId id="274" r:id="rId35"/>
    <p:sldId id="275" r:id="rId36"/>
  </p:sldIdLst>
  <p:sldSz cx="9144000" cy="5143500" type="screen16x9"/>
  <p:notesSz cx="6858000" cy="9144000"/>
  <p:embeddedFontLst>
    <p:embeddedFont>
      <p:font typeface="Abadi" panose="020B0604020104020204" pitchFamily="34" charset="0"/>
      <p:regular r:id="rId38"/>
    </p:embeddedFont>
    <p:embeddedFont>
      <p:font typeface="Calibri" panose="020F0502020204030204" pitchFamily="34" charset="0"/>
      <p:regular r:id="rId39"/>
      <p:bold r:id="rId40"/>
      <p:italic r:id="rId41"/>
      <p:boldItalic r:id="rId42"/>
    </p:embeddedFont>
    <p:embeddedFont>
      <p:font typeface="Nunito" pitchFamily="2" charset="77"/>
      <p:regular r:id="rId43"/>
      <p:bold r:id="rId44"/>
      <p:italic r:id="rId45"/>
      <p:boldItalic r:id="rId46"/>
    </p:embeddedFont>
    <p:embeddedFont>
      <p:font typeface="Pacifico" pitchFamily="2" charset="77"/>
      <p:regular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A87D0A-F17E-4FDA-A172-2727C955A676}">
  <a:tblStyle styleId="{C5A87D0A-F17E-4FDA-A172-2727C955A67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76CE5B-3EDF-4BB4-9FDD-1DC838B42D9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4"/>
    <p:restoredTop sz="94694"/>
  </p:normalViewPr>
  <p:slideViewPr>
    <p:cSldViewPr snapToGrid="0">
      <p:cViewPr varScale="1">
        <p:scale>
          <a:sx n="155" d="100"/>
          <a:sy n="155" d="100"/>
        </p:scale>
        <p:origin x="184"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artistsjd.com/public-domain/#:~:text=As%20of%20January%201%2C%202020%2C%20all%20works%20first,get%20access%20to%20digital%20copies%20of%20these%20work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brary.uams.edu/assets/copyright/copyrightgoodhabitsmodule809_prin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e2c184a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e2c184a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bd032cc9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bd032cc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62deb9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62deb9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e2c184a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e2c184a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fb53ee4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fb53ee4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Determine if these titles are in the public domain by using their year that they came out in.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bd032cc9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bd032cc9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041bef741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041bef741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041bef741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041bef741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041bef741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041bef741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041bef741_3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041bef741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e2c184aa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e2c184aa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041bef7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041bef7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fb53ee4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fb53ee4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 add more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fb53ee4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fb53ee4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fb53ee4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fb53ee4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What is in the public domain? (2020 Updated Public Domain Chart) (theartistsjd.com)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fb53ee4d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fb53ee4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 can use in my classroom?</a:t>
            </a:r>
            <a:endParaRPr/>
          </a:p>
          <a:p>
            <a:pPr marL="0" lvl="0" indent="0" algn="l" rtl="0">
              <a:spcBef>
                <a:spcPts val="0"/>
              </a:spcBef>
              <a:spcAft>
                <a:spcPts val="0"/>
              </a:spcAft>
              <a:buNone/>
            </a:pPr>
            <a:r>
              <a:rPr lang="en"/>
              <a:t>Can I turn around and change the words to a song and sell 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231bb684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231bb684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https://library.uams.edu/assets/copyright/copyrightgoodhabitsmodule809_print.html</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bd032cc9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bd032cc9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In order for the use of copyrighted materials in distance education to qualify for the TEACH Act exemptions, the following criteria must be met:</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institution must be an accredited, non-profit educational institution.</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use must be part of mediated instructional activities.</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use must be limited to a specific number of students enrolled in a specific class.</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use must either be for ‘live’ or asynchronous class sessions.</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use must not include the transmission of textbook materials, materials “typically purchased or acquired by students,” or works developed specifically for online uses.</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institution must have developed and publicized its copyright policies, specifically informing students that course content may be covered by copyright, and include a notice of copyright on the online materials.</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The institution must implement some technological measures to ensure compliance with these policies, beyond merely assigning a password. Ensuring compliance through technological means may include user and location authentication through Internet Protocol (IP) checking, content timeouts, print-disabling, cut and paste disabling, etc.</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What the TEACH Act does not allow</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The new exemptions under the TEACH Act specifically do not extend to:</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Electronic reserves, coursepacks (electronic or paper) or interlibrary loan (ILL)</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Commercial document delivery</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Textbooks or other digital content provided under license from the author, publisher, aggregator or other entity</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 Conversion of materials from analog to digital formats, except when the converted material is used solely for authorized transmissions and when a digital version of a work is unavailable or protected by technological measures</a:t>
            </a:r>
            <a:endParaRPr sz="1150">
              <a:solidFill>
                <a:srgbClr val="201F1E"/>
              </a:solidFill>
              <a:highlight>
                <a:srgbClr val="FFFFFF"/>
              </a:highlight>
              <a:latin typeface="Roboto"/>
              <a:ea typeface="Roboto"/>
              <a:cs typeface="Roboto"/>
              <a:sym typeface="Roboto"/>
            </a:endParaRPr>
          </a:p>
          <a:p>
            <a:pPr marL="0" lvl="0" indent="0" algn="l" rtl="0">
              <a:lnSpc>
                <a:spcPct val="138000"/>
              </a:lnSpc>
              <a:spcBef>
                <a:spcPts val="1200"/>
              </a:spcBef>
              <a:spcAft>
                <a:spcPts val="0"/>
              </a:spcAft>
              <a:buClr>
                <a:schemeClr val="dk1"/>
              </a:buClr>
              <a:buSzPts val="1100"/>
              <a:buFont typeface="Arial"/>
              <a:buNone/>
            </a:pPr>
            <a:r>
              <a:rPr lang="en" sz="1150">
                <a:solidFill>
                  <a:srgbClr val="201F1E"/>
                </a:solidFill>
                <a:highlight>
                  <a:srgbClr val="FFFFFF"/>
                </a:highlight>
                <a:latin typeface="Roboto"/>
                <a:ea typeface="Roboto"/>
                <a:cs typeface="Roboto"/>
                <a:sym typeface="Roboto"/>
              </a:rPr>
              <a:t>It is also important to note that the TEACH Act does not supersede fair use or existing digital license agreements.</a:t>
            </a:r>
            <a:endParaRPr sz="1150">
              <a:solidFill>
                <a:srgbClr val="201F1E"/>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sz="1150">
              <a:solidFill>
                <a:srgbClr val="201F1E"/>
              </a:solidFill>
              <a:highlight>
                <a:srgbClr val="FFFFFF"/>
              </a:highlight>
              <a:latin typeface="Roboto"/>
              <a:ea typeface="Roboto"/>
              <a:cs typeface="Roboto"/>
              <a:sym typeface="Roboto"/>
            </a:endParaRPr>
          </a:p>
          <a:p>
            <a:pPr marL="0" lvl="0" indent="0" algn="l" rtl="0">
              <a:lnSpc>
                <a:spcPct val="115000"/>
              </a:lnSpc>
              <a:spcBef>
                <a:spcPts val="1200"/>
              </a:spcBef>
              <a:spcAft>
                <a:spcPts val="12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fb53ee4d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fb53ee4d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youtube.com/watch?v=b54tP8cdZgE" TargetMode="External"/><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youtube.com/watch?v=UWtmW7tejrI" TargetMode="External"/><Relationship Id="rId5" Type="http://schemas.openxmlformats.org/officeDocument/2006/relationships/image" Target="../media/image2.jpg"/><Relationship Id="rId10" Type="http://schemas.openxmlformats.org/officeDocument/2006/relationships/image" Target="../media/image5.jpg"/><Relationship Id="rId4" Type="http://schemas.openxmlformats.org/officeDocument/2006/relationships/hyperlink" Target="http://www.youtube.com/watch?v=pMAtL7n_-rc" TargetMode="External"/><Relationship Id="rId9"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www.youtube.com/watch?v=p1gGxpitLO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Yh36PaE-Pf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indykates.com/" TargetMode="External"/><Relationship Id="rId2" Type="http://schemas.openxmlformats.org/officeDocument/2006/relationships/hyperlink" Target="mailto:cindy@cindykates.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web.law.duke.edu/cspd/publicdomainday/2022/" TargetMode="External"/><Relationship Id="rId3" Type="http://schemas.openxmlformats.org/officeDocument/2006/relationships/hyperlink" Target="https://www.pdinfo.com/pd-info-faq.php" TargetMode="External"/><Relationship Id="rId7" Type="http://schemas.openxmlformats.org/officeDocument/2006/relationships/hyperlink" Target="https://web.law.duke.edu/cspd/"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opyright.universityofcalifornia.edu/use/public-domain.html" TargetMode="External"/><Relationship Id="rId5" Type="http://schemas.openxmlformats.org/officeDocument/2006/relationships/hyperlink" Target="https://cyber.harvard.edu/copyrightforlibrarians/Module_1:_Copyright_and_the_Public_Domain" TargetMode="External"/><Relationship Id="rId4" Type="http://schemas.openxmlformats.org/officeDocument/2006/relationships/hyperlink" Target="https://www.iipta.com/whats-difference-public-domain-fair-use-definitions-examples/#:~:text=The%20term%20%E2%80%9Cpublic%20domain%E2%80%9D%20refers%20to%20creative%20materials,permission%2C%20but%20no%20one%20can%20ever%20own%20it" TargetMode="External"/><Relationship Id="rId9" Type="http://schemas.openxmlformats.org/officeDocument/2006/relationships/image" Target="../media/image23.jpg"/></Relationships>
</file>

<file path=ppt/slides/_rels/slide35.xml.rels><?xml version="1.0" encoding="UTF-8" standalone="yes"?>
<Relationships xmlns="http://schemas.openxmlformats.org/package/2006/relationships"><Relationship Id="rId8" Type="http://schemas.openxmlformats.org/officeDocument/2006/relationships/hyperlink" Target="https://www.copyrightuser.org/create/creators-discuss/teachers-students/" TargetMode="External"/><Relationship Id="rId3" Type="http://schemas.openxmlformats.org/officeDocument/2006/relationships/hyperlink" Target="https://web.law.duke.edu/cspd/publicdomainday/2022/" TargetMode="External"/><Relationship Id="rId7" Type="http://schemas.openxmlformats.org/officeDocument/2006/relationships/hyperlink" Target="https://creativecommons.org/abou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lib.umn.edu/services/copyright/basics#:~:text=The%20classroom%20use%20exemption,perform%20or%20display%20any%20works" TargetMode="External"/><Relationship Id="rId5" Type="http://schemas.openxmlformats.org/officeDocument/2006/relationships/hyperlink" Target="https://www.washingtonpost.com/news/the-switch/wp/2013/10/25/15-years-ago-congress-kept-mickey-mouse-out-of-the-public-domain-will-they-do-it-again/" TargetMode="External"/><Relationship Id="rId4" Type="http://schemas.openxmlformats.org/officeDocument/2006/relationships/hyperlink" Target="https://theartistsjd.com/public-domain/" TargetMode="External"/><Relationship Id="rId9"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e01ulR5KMW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hyperlink" Target="http://www.youtube.com/watch?v=Nnuq9PXbyw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819150" y="540800"/>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300" b="1">
                <a:solidFill>
                  <a:srgbClr val="000000"/>
                </a:solidFill>
              </a:rPr>
              <a:t>DKG McAllen </a:t>
            </a:r>
            <a:r>
              <a:rPr lang="en" sz="3300" b="1" dirty="0">
                <a:solidFill>
                  <a:srgbClr val="000000"/>
                </a:solidFill>
              </a:rPr>
              <a:t>2023 Convention</a:t>
            </a:r>
            <a:endParaRPr sz="3300" b="1" dirty="0">
              <a:solidFill>
                <a:srgbClr val="000000"/>
              </a:solidFill>
            </a:endParaRPr>
          </a:p>
          <a:p>
            <a:pPr marL="0" lvl="0" indent="0" algn="ctr" rtl="0">
              <a:spcBef>
                <a:spcPts val="0"/>
              </a:spcBef>
              <a:spcAft>
                <a:spcPts val="0"/>
              </a:spcAft>
              <a:buNone/>
            </a:pPr>
            <a:r>
              <a:rPr lang="en" sz="2777" dirty="0">
                <a:solidFill>
                  <a:srgbClr val="000000"/>
                </a:solidFill>
                <a:latin typeface="Pacifico"/>
                <a:ea typeface="Pacifico"/>
                <a:cs typeface="Pacifico"/>
                <a:sym typeface="Pacifico"/>
              </a:rPr>
              <a:t>Let Your Journey Be Fruitful!</a:t>
            </a:r>
            <a:endParaRPr sz="2777" dirty="0">
              <a:solidFill>
                <a:srgbClr val="000000"/>
              </a:solidFill>
              <a:latin typeface="Pacifico"/>
              <a:ea typeface="Pacifico"/>
              <a:cs typeface="Pacifico"/>
              <a:sym typeface="Pacifico"/>
            </a:endParaRPr>
          </a:p>
        </p:txBody>
      </p:sp>
      <p:pic>
        <p:nvPicPr>
          <p:cNvPr id="130" name="Google Shape;130;p13"/>
          <p:cNvPicPr preferRelativeResize="0"/>
          <p:nvPr/>
        </p:nvPicPr>
        <p:blipFill>
          <a:blip r:embed="rId3">
            <a:alphaModFix/>
          </a:blip>
          <a:stretch>
            <a:fillRect/>
          </a:stretch>
        </p:blipFill>
        <p:spPr>
          <a:xfrm>
            <a:off x="3696651" y="2241675"/>
            <a:ext cx="4619625" cy="1428750"/>
          </a:xfrm>
          <a:prstGeom prst="rect">
            <a:avLst/>
          </a:prstGeom>
          <a:noFill/>
          <a:ln>
            <a:noFill/>
          </a:ln>
        </p:spPr>
      </p:pic>
      <p:pic>
        <p:nvPicPr>
          <p:cNvPr id="131" name="Google Shape;131;p13" descr="Maple leaf Rag, recorded on Pianola Roll actually played by Scott Joplin, this piano roll was found in the wrong box on Ebay apparently, and turned out to be a long lost Joplin recording.  &#10;&#10;This is a MIDI re-creation from that piano roll&#10;&#10;Link to Cylinder library&#10;&#10;http://cylinders.library.ucsb.edu/search.php?queryType=@attr+1=1020&amp;num=1&amp;start=1&amp;query=cylinder13259" title="Maple Leaf Rag Played by Scott Joplin">
            <a:hlinkClick r:id="rId4"/>
          </p:cNvPr>
          <p:cNvPicPr preferRelativeResize="0"/>
          <p:nvPr/>
        </p:nvPicPr>
        <p:blipFill>
          <a:blip r:embed="rId5">
            <a:alphaModFix/>
          </a:blip>
          <a:stretch>
            <a:fillRect/>
          </a:stretch>
        </p:blipFill>
        <p:spPr>
          <a:xfrm>
            <a:off x="5944975" y="4186350"/>
            <a:ext cx="952225" cy="714175"/>
          </a:xfrm>
          <a:prstGeom prst="rect">
            <a:avLst/>
          </a:prstGeom>
          <a:noFill/>
          <a:ln>
            <a:noFill/>
          </a:ln>
        </p:spPr>
      </p:pic>
      <p:pic>
        <p:nvPicPr>
          <p:cNvPr id="132" name="Google Shape;132;p13" descr="⬇READ MORE BELOW⬇ In this recording I used the resonance position of the 4th harmonic pedal invented by Denis de La Rochefordière.&#10;&#10;This recording was made for my friend Julio Saraiva.&#10;&#10;With apologies, direct links to free public domain sheet music at the IMSLP Music Library don't always work, (possibly due to the new invitation to donate page arrangement) but here is the Odeon sheet music link anyway:   http://imslp.org/wiki/Od%C3%A9on_(Nazareth,_Ernesto)&#10;&#10;If this link doesn't work for you, Google: &quot;Odéon Nazareth, Ernesto IMSLP&quot; that will give you a workable link.&#10;&#10;Free MP3 from Google Drive:&#10;https://drive.google.com/file/d/0Bzwr-5tDUtSEWUpWbDloeE1LbWs/view?usp=sharing" title="&quot;Odeon&quot; Ernesto Nazareth - Paul Barton, piano">
            <a:hlinkClick r:id="rId6"/>
          </p:cNvPr>
          <p:cNvPicPr preferRelativeResize="0"/>
          <p:nvPr/>
        </p:nvPicPr>
        <p:blipFill>
          <a:blip r:embed="rId7">
            <a:alphaModFix/>
          </a:blip>
          <a:stretch>
            <a:fillRect/>
          </a:stretch>
        </p:blipFill>
        <p:spPr>
          <a:xfrm>
            <a:off x="6946675" y="4186356"/>
            <a:ext cx="952225" cy="714169"/>
          </a:xfrm>
          <a:prstGeom prst="rect">
            <a:avLst/>
          </a:prstGeom>
          <a:noFill/>
          <a:ln>
            <a:noFill/>
          </a:ln>
        </p:spPr>
      </p:pic>
      <p:pic>
        <p:nvPicPr>
          <p:cNvPr id="133" name="Google Shape;133;p13" descr="Sonata no. 14 in C sharp minor &#10;Opus 27 no. 2 &#10;aka Moonlight Sonata &#10;Movement 3-Presto agitato &#10;Ludwig Van Beethoven &#10; &#10;Performed by Jeno Jando" title="Beethoven-Sonata no. 14 in C sharp minor, Op. 27 no. 2 (Moonlight Sonata), Mov. 3">
            <a:hlinkClick r:id="rId8"/>
          </p:cNvPr>
          <p:cNvPicPr preferRelativeResize="0"/>
          <p:nvPr/>
        </p:nvPicPr>
        <p:blipFill>
          <a:blip r:embed="rId9">
            <a:alphaModFix/>
          </a:blip>
          <a:stretch>
            <a:fillRect/>
          </a:stretch>
        </p:blipFill>
        <p:spPr>
          <a:xfrm>
            <a:off x="7948375" y="4186356"/>
            <a:ext cx="952225" cy="714169"/>
          </a:xfrm>
          <a:prstGeom prst="rect">
            <a:avLst/>
          </a:prstGeom>
          <a:noFill/>
          <a:ln>
            <a:noFill/>
          </a:ln>
        </p:spPr>
      </p:pic>
      <p:pic>
        <p:nvPicPr>
          <p:cNvPr id="3" name="Picture 2" descr="A picture containing circle, text, design&#10;&#10;Description automatically generated">
            <a:extLst>
              <a:ext uri="{FF2B5EF4-FFF2-40B4-BE49-F238E27FC236}">
                <a16:creationId xmlns:a16="http://schemas.microsoft.com/office/drawing/2014/main" id="{17D20207-FC99-7686-EEDE-4F8842D60BC9}"/>
              </a:ext>
            </a:extLst>
          </p:cNvPr>
          <p:cNvPicPr>
            <a:picLocks noChangeAspect="1"/>
          </p:cNvPicPr>
          <p:nvPr/>
        </p:nvPicPr>
        <p:blipFill>
          <a:blip r:embed="rId10"/>
          <a:stretch>
            <a:fillRect/>
          </a:stretch>
        </p:blipFill>
        <p:spPr>
          <a:xfrm>
            <a:off x="686829" y="1993556"/>
            <a:ext cx="2509451" cy="21217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C00000"/>
                </a:solidFill>
              </a:rPr>
              <a:t>The TEACH Act</a:t>
            </a:r>
            <a:endParaRPr dirty="0">
              <a:solidFill>
                <a:srgbClr val="C00000"/>
              </a:solidFill>
            </a:endParaRPr>
          </a:p>
        </p:txBody>
      </p:sp>
      <p:sp>
        <p:nvSpPr>
          <p:cNvPr id="181" name="Google Shape;181;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Font typeface="Arial"/>
              <a:buChar char="●"/>
            </a:pPr>
            <a:r>
              <a:rPr lang="en" sz="1400">
                <a:latin typeface="Arial"/>
                <a:ea typeface="Arial"/>
                <a:cs typeface="Arial"/>
                <a:sym typeface="Arial"/>
              </a:rPr>
              <a:t>The “Technology, Education and Copyright Harmonization Act,” commonly known as the “TEACH Act,” was enacted by Congress on October 4, 2002. It is a full revision of Section 110(2) of the U.S. Copyright Act. Its provisions enable educators to use copyrighted materials for distance education, with certain restrictions.</a:t>
            </a:r>
            <a:endParaRPr sz="1400">
              <a:latin typeface="Arial"/>
              <a:ea typeface="Arial"/>
              <a:cs typeface="Arial"/>
              <a:sym typeface="Arial"/>
            </a:endParaRPr>
          </a:p>
          <a:p>
            <a:pPr marL="457200" lvl="0" indent="0" algn="l" rtl="0">
              <a:spcBef>
                <a:spcPts val="1200"/>
              </a:spcBef>
              <a:spcAft>
                <a:spcPts val="0"/>
              </a:spcAft>
              <a:buNone/>
            </a:pPr>
            <a:endParaRPr sz="1400">
              <a:latin typeface="Arial"/>
              <a:ea typeface="Arial"/>
              <a:cs typeface="Arial"/>
              <a:sym typeface="Arial"/>
            </a:endParaRPr>
          </a:p>
          <a:p>
            <a:pPr marL="457200" lvl="0" indent="-317500" algn="l" rtl="0">
              <a:spcBef>
                <a:spcPts val="1200"/>
              </a:spcBef>
              <a:spcAft>
                <a:spcPts val="0"/>
              </a:spcAft>
              <a:buSzPts val="1400"/>
              <a:buFont typeface="Arial"/>
              <a:buChar char="●"/>
            </a:pPr>
            <a:r>
              <a:rPr lang="en" sz="1400">
                <a:latin typeface="Arial"/>
                <a:ea typeface="Arial"/>
                <a:cs typeface="Arial"/>
                <a:sym typeface="Arial"/>
              </a:rPr>
              <a:t>Its primary purpose is to balance the needs of distance learners and educators with the rights of copyright holders. The TEACH Act applies to distance education that includes the participation of any enrolled student, on or off campus.</a:t>
            </a:r>
            <a:endParaRPr sz="1400">
              <a:latin typeface="Arial"/>
              <a:ea typeface="Arial"/>
              <a:cs typeface="Arial"/>
              <a:sym typeface="Arial"/>
            </a:endParaRPr>
          </a:p>
        </p:txBody>
      </p:sp>
      <p:pic>
        <p:nvPicPr>
          <p:cNvPr id="182" name="Google Shape;182;p20"/>
          <p:cNvPicPr preferRelativeResize="0"/>
          <p:nvPr/>
        </p:nvPicPr>
        <p:blipFill>
          <a:blip r:embed="rId3">
            <a:alphaModFix/>
          </a:blip>
          <a:stretch>
            <a:fillRect/>
          </a:stretch>
        </p:blipFill>
        <p:spPr>
          <a:xfrm>
            <a:off x="826521" y="349821"/>
            <a:ext cx="1776650" cy="1564700"/>
          </a:xfrm>
          <a:prstGeom prst="rect">
            <a:avLst/>
          </a:prstGeom>
          <a:noFill/>
          <a:ln>
            <a:noFill/>
          </a:ln>
        </p:spPr>
      </p:pic>
      <p:pic>
        <p:nvPicPr>
          <p:cNvPr id="183" name="Google Shape;183;p20" descr="Johann Sebastian Bach (1685 - 1750), Minuet in G major, BWV Anh 114, Piano&#10;Sheet music (affiliate link): http://amzn.to/2jWyMLI&#10;&#10;Notebook for Anna Magdalena Bach&#10;&#10;Membership:&#10;If you like my videos and would like to support me, please consider joining my channel, you will also get access to perks and exclusive videos. To join my channel please click on the Join button next to Subscribe, or follow this link:&#10;https://www.youtube.com/channel/UCUhfJn88d32udI3ePN9V15A/join" title="Bach, Minuet in G major, BWV Anh 114, Piano">
            <a:hlinkClick r:id="rId4"/>
          </p:cNvPr>
          <p:cNvPicPr preferRelativeResize="0"/>
          <p:nvPr/>
        </p:nvPicPr>
        <p:blipFill>
          <a:blip r:embed="rId5">
            <a:alphaModFix/>
          </a:blip>
          <a:stretch>
            <a:fillRect/>
          </a:stretch>
        </p:blipFill>
        <p:spPr>
          <a:xfrm>
            <a:off x="7559356" y="349825"/>
            <a:ext cx="1272793" cy="95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14D0-DBF5-3EC1-916A-2BA5B7D5B3AB}"/>
              </a:ext>
            </a:extLst>
          </p:cNvPr>
          <p:cNvSpPr>
            <a:spLocks noGrp="1"/>
          </p:cNvSpPr>
          <p:nvPr>
            <p:ph type="title"/>
          </p:nvPr>
        </p:nvSpPr>
        <p:spPr/>
        <p:txBody>
          <a:bodyPr/>
          <a:lstStyle/>
          <a:p>
            <a:r>
              <a:rPr lang="en-US" dirty="0"/>
              <a:t>Oops! And the Creative Commons License</a:t>
            </a:r>
          </a:p>
        </p:txBody>
      </p:sp>
      <p:sp>
        <p:nvSpPr>
          <p:cNvPr id="3" name="Text Placeholder 2">
            <a:extLst>
              <a:ext uri="{FF2B5EF4-FFF2-40B4-BE49-F238E27FC236}">
                <a16:creationId xmlns:a16="http://schemas.microsoft.com/office/drawing/2014/main" id="{8C68CDC6-795A-CE18-6FFC-573F2C996CA7}"/>
              </a:ext>
            </a:extLst>
          </p:cNvPr>
          <p:cNvSpPr>
            <a:spLocks noGrp="1"/>
          </p:cNvSpPr>
          <p:nvPr>
            <p:ph type="body" idx="1"/>
          </p:nvPr>
        </p:nvSpPr>
        <p:spPr>
          <a:xfrm>
            <a:off x="819150" y="1669449"/>
            <a:ext cx="7505700" cy="2448000"/>
          </a:xfrm>
        </p:spPr>
        <p:txBody>
          <a:bodyPr>
            <a:normAutofit/>
          </a:bodyPr>
          <a:lstStyle/>
          <a:p>
            <a:r>
              <a:rPr lang="en-US" sz="1800" dirty="0"/>
              <a:t>Purchasing music – but violates trademarks etc.</a:t>
            </a:r>
          </a:p>
          <a:p>
            <a:endParaRPr lang="en-US" sz="1800" dirty="0"/>
          </a:p>
          <a:p>
            <a:r>
              <a:rPr lang="en-US" sz="1800" dirty="0"/>
              <a:t>CCL – terms of using, modifying and sharing works – without dealing with the creator for permission. </a:t>
            </a:r>
          </a:p>
        </p:txBody>
      </p:sp>
    </p:spTree>
    <p:extLst>
      <p:ext uri="{BB962C8B-B14F-4D97-AF65-F5344CB8AC3E}">
        <p14:creationId xmlns:p14="http://schemas.microsoft.com/office/powerpoint/2010/main" val="187025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C00000"/>
                </a:solidFill>
              </a:rPr>
              <a:t>Publishing Process</a:t>
            </a:r>
            <a:endParaRPr dirty="0">
              <a:solidFill>
                <a:srgbClr val="C00000"/>
              </a:solidFill>
            </a:endParaRPr>
          </a:p>
        </p:txBody>
      </p:sp>
      <p:sp>
        <p:nvSpPr>
          <p:cNvPr id="189" name="Google Shape;189;p21"/>
          <p:cNvSpPr txBox="1">
            <a:spLocks noGrp="1"/>
          </p:cNvSpPr>
          <p:nvPr>
            <p:ph type="body" idx="1"/>
          </p:nvPr>
        </p:nvSpPr>
        <p:spPr>
          <a:xfrm>
            <a:off x="819150" y="1656200"/>
            <a:ext cx="7505700" cy="2815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a:buChar char="●"/>
            </a:pPr>
            <a:r>
              <a:rPr lang="en" sz="1400">
                <a:latin typeface="Arial"/>
                <a:ea typeface="Arial"/>
                <a:cs typeface="Arial"/>
                <a:sym typeface="Arial"/>
              </a:rPr>
              <a:t>How to publish Correctly?</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Composer submits a manuscript to a publisher</a:t>
            </a:r>
            <a:endParaRPr sz="1400">
              <a:latin typeface="Arial"/>
              <a:ea typeface="Arial"/>
              <a:cs typeface="Arial"/>
              <a:sym typeface="Arial"/>
            </a:endParaRPr>
          </a:p>
          <a:p>
            <a:pPr marL="1371600" lvl="2" indent="-317500" algn="l" rtl="0">
              <a:spcBef>
                <a:spcPts val="0"/>
              </a:spcBef>
              <a:spcAft>
                <a:spcPts val="0"/>
              </a:spcAft>
              <a:buSzPts val="1400"/>
              <a:buFont typeface="Arial"/>
              <a:buChar char="■"/>
            </a:pPr>
            <a:r>
              <a:rPr lang="en" sz="1400">
                <a:latin typeface="Arial"/>
                <a:ea typeface="Arial"/>
                <a:cs typeface="Arial"/>
                <a:sym typeface="Arial"/>
              </a:rPr>
              <a:t>Composer can also enter a contract with the publisher to submit a certain number of works in a determined amount of time or unsolicited</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Editorial Department reviews and evaluates manuscripts on musical quality and feasibility</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If a work meets these requirements, the Publication Committee further reviews and evaluates the work. </a:t>
            </a:r>
            <a:endParaRPr sz="1400">
              <a:latin typeface="Arial"/>
              <a:ea typeface="Arial"/>
              <a:cs typeface="Arial"/>
              <a:sym typeface="Arial"/>
            </a:endParaRPr>
          </a:p>
          <a:p>
            <a:pPr marL="1371600" lvl="2" indent="-317500" algn="l" rtl="0">
              <a:spcBef>
                <a:spcPts val="0"/>
              </a:spcBef>
              <a:spcAft>
                <a:spcPts val="0"/>
              </a:spcAft>
              <a:buSzPts val="1400"/>
              <a:buFont typeface="Arial"/>
              <a:buChar char="■"/>
            </a:pPr>
            <a:r>
              <a:rPr lang="en" sz="1400">
                <a:latin typeface="Arial"/>
                <a:ea typeface="Arial"/>
                <a:cs typeface="Arial"/>
                <a:sym typeface="Arial"/>
              </a:rPr>
              <a:t>Any works that are not accepted are sent back to the composer.</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The publisher’s Legal Department then secures the legal rights of the composer and publisher before reproducing and distributing the work. </a:t>
            </a:r>
            <a:endParaRPr sz="1400">
              <a:latin typeface="Arial"/>
              <a:ea typeface="Arial"/>
              <a:cs typeface="Arial"/>
              <a:sym typeface="Arial"/>
            </a:endParaRPr>
          </a:p>
        </p:txBody>
      </p:sp>
      <p:pic>
        <p:nvPicPr>
          <p:cNvPr id="190" name="Google Shape;190;p21"/>
          <p:cNvPicPr preferRelativeResize="0"/>
          <p:nvPr/>
        </p:nvPicPr>
        <p:blipFill>
          <a:blip r:embed="rId3">
            <a:alphaModFix/>
          </a:blip>
          <a:stretch>
            <a:fillRect/>
          </a:stretch>
        </p:blipFill>
        <p:spPr>
          <a:xfrm>
            <a:off x="6838949" y="471050"/>
            <a:ext cx="1252950" cy="1252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C00000"/>
                </a:solidFill>
              </a:rPr>
              <a:t>Publishing Process</a:t>
            </a:r>
            <a:endParaRPr dirty="0">
              <a:solidFill>
                <a:srgbClr val="C00000"/>
              </a:solidFill>
            </a:endParaRPr>
          </a:p>
        </p:txBody>
      </p:sp>
      <p:sp>
        <p:nvSpPr>
          <p:cNvPr id="196" name="Google Shape;196;p22"/>
          <p:cNvSpPr txBox="1">
            <a:spLocks noGrp="1"/>
          </p:cNvSpPr>
          <p:nvPr>
            <p:ph type="body" idx="1"/>
          </p:nvPr>
        </p:nvSpPr>
        <p:spPr>
          <a:xfrm>
            <a:off x="819150" y="1745825"/>
            <a:ext cx="7505700" cy="2692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Font typeface="Arial"/>
              <a:buChar char="●"/>
            </a:pPr>
            <a:r>
              <a:rPr lang="en" sz="1400">
                <a:latin typeface="Arial"/>
                <a:ea typeface="Arial"/>
                <a:cs typeface="Arial"/>
                <a:sym typeface="Arial"/>
              </a:rPr>
              <a:t>Publishing Cont.</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A contract is signed between the composer and publisher.</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The editor contacts the composer and discusses the composition in detail, working towards a finalized version to be printed. </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Finally, the music is registered with the U.S. Copyright office and other similar organizations around the world.</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Music Publishing is a partnership between the publisher and songwriter.</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The Publisher acquires the copyrights, grant licenses, and collects the money.</a:t>
            </a:r>
            <a:endParaRPr sz="1400">
              <a:latin typeface="Arial"/>
              <a:ea typeface="Arial"/>
              <a:cs typeface="Arial"/>
              <a:sym typeface="Arial"/>
            </a:endParaRPr>
          </a:p>
          <a:p>
            <a:pPr marL="914400" lvl="1" indent="-317500" algn="l" rtl="0">
              <a:spcBef>
                <a:spcPts val="0"/>
              </a:spcBef>
              <a:spcAft>
                <a:spcPts val="0"/>
              </a:spcAft>
              <a:buSzPts val="1400"/>
              <a:buFont typeface="Arial"/>
              <a:buChar char="○"/>
            </a:pPr>
            <a:r>
              <a:rPr lang="en" sz="1400">
                <a:latin typeface="Arial"/>
                <a:ea typeface="Arial"/>
                <a:cs typeface="Arial"/>
                <a:sym typeface="Arial"/>
              </a:rPr>
              <a:t>The Songwriter writes the songs.</a:t>
            </a:r>
            <a:endParaRPr sz="1400">
              <a:latin typeface="Arial"/>
              <a:ea typeface="Arial"/>
              <a:cs typeface="Arial"/>
              <a:sym typeface="Arial"/>
            </a:endParaRPr>
          </a:p>
        </p:txBody>
      </p:sp>
      <p:pic>
        <p:nvPicPr>
          <p:cNvPr id="197" name="Google Shape;197;p22"/>
          <p:cNvPicPr preferRelativeResize="0"/>
          <p:nvPr/>
        </p:nvPicPr>
        <p:blipFill>
          <a:blip r:embed="rId3">
            <a:alphaModFix/>
          </a:blip>
          <a:stretch>
            <a:fillRect/>
          </a:stretch>
        </p:blipFill>
        <p:spPr>
          <a:xfrm>
            <a:off x="6902750" y="676000"/>
            <a:ext cx="1141400" cy="114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C00000"/>
                </a:solidFill>
              </a:rPr>
              <a:t>Cognitive Relation</a:t>
            </a:r>
            <a:endParaRPr dirty="0">
              <a:solidFill>
                <a:srgbClr val="C00000"/>
              </a:solidFill>
            </a:endParaRPr>
          </a:p>
        </p:txBody>
      </p:sp>
      <p:sp>
        <p:nvSpPr>
          <p:cNvPr id="203" name="Google Shape;203;p23"/>
          <p:cNvSpPr txBox="1">
            <a:spLocks noGrp="1"/>
          </p:cNvSpPr>
          <p:nvPr>
            <p:ph type="body" idx="1"/>
          </p:nvPr>
        </p:nvSpPr>
        <p:spPr>
          <a:xfrm>
            <a:off x="819150" y="1678700"/>
            <a:ext cx="7505700" cy="2967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What can music do?</a:t>
            </a:r>
            <a:endParaRPr sz="1400"/>
          </a:p>
          <a:p>
            <a:pPr marL="914400" lvl="1" indent="-317500" algn="l" rtl="0">
              <a:spcBef>
                <a:spcPts val="0"/>
              </a:spcBef>
              <a:spcAft>
                <a:spcPts val="0"/>
              </a:spcAft>
              <a:buSzPts val="1400"/>
              <a:buChar char="○"/>
            </a:pPr>
            <a:r>
              <a:rPr lang="en" sz="1400"/>
              <a:t>Can motivate children to engage in learning activities</a:t>
            </a:r>
            <a:endParaRPr sz="1400"/>
          </a:p>
          <a:p>
            <a:pPr marL="457200" lvl="0" indent="-317500" algn="l" rtl="0">
              <a:spcBef>
                <a:spcPts val="0"/>
              </a:spcBef>
              <a:spcAft>
                <a:spcPts val="0"/>
              </a:spcAft>
              <a:buSzPts val="1400"/>
              <a:buChar char="●"/>
            </a:pPr>
            <a:r>
              <a:rPr lang="en" sz="1400"/>
              <a:t>Piaget’s Theory:</a:t>
            </a:r>
            <a:endParaRPr sz="1400"/>
          </a:p>
          <a:p>
            <a:pPr marL="914400" lvl="1" indent="-317500" algn="l" rtl="0">
              <a:spcBef>
                <a:spcPts val="0"/>
              </a:spcBef>
              <a:spcAft>
                <a:spcPts val="0"/>
              </a:spcAft>
              <a:buSzPts val="1400"/>
              <a:buChar char="○"/>
            </a:pPr>
            <a:r>
              <a:rPr lang="en" sz="1400"/>
              <a:t>At the ages 12 to adulthood, they develop logical, and problem solving  skills that involve deductive reasoning</a:t>
            </a:r>
            <a:endParaRPr sz="1400"/>
          </a:p>
          <a:p>
            <a:pPr marL="1371600" lvl="2" indent="-317500" algn="l" rtl="0">
              <a:spcBef>
                <a:spcPts val="0"/>
              </a:spcBef>
              <a:spcAft>
                <a:spcPts val="0"/>
              </a:spcAft>
              <a:buSzPts val="1400"/>
              <a:buChar char="■"/>
            </a:pPr>
            <a:r>
              <a:rPr lang="en" sz="1400"/>
              <a:t>They being to think about “what if “ situations</a:t>
            </a:r>
            <a:endParaRPr sz="1400"/>
          </a:p>
          <a:p>
            <a:pPr marL="457200" lvl="0" indent="-317500" algn="l" rtl="0">
              <a:spcBef>
                <a:spcPts val="0"/>
              </a:spcBef>
              <a:spcAft>
                <a:spcPts val="0"/>
              </a:spcAft>
              <a:buSzPts val="1400"/>
              <a:buChar char="●"/>
            </a:pPr>
            <a:r>
              <a:rPr lang="en" sz="1400"/>
              <a:t>In 2009 a study was conducted to see if the tempo of music altered a person’s reaction</a:t>
            </a:r>
            <a:endParaRPr sz="1400"/>
          </a:p>
          <a:p>
            <a:pPr marL="914400" lvl="1" indent="-317500" algn="l" rtl="0">
              <a:spcBef>
                <a:spcPts val="0"/>
              </a:spcBef>
              <a:spcAft>
                <a:spcPts val="0"/>
              </a:spcAft>
              <a:buSzPts val="1400"/>
              <a:buChar char="○"/>
            </a:pPr>
            <a:r>
              <a:rPr lang="en" sz="1400"/>
              <a:t>Songs in major key made the individual happy</a:t>
            </a:r>
            <a:endParaRPr sz="1400"/>
          </a:p>
          <a:p>
            <a:pPr marL="914400" lvl="1" indent="-317500" algn="l" rtl="0">
              <a:spcBef>
                <a:spcPts val="0"/>
              </a:spcBef>
              <a:spcAft>
                <a:spcPts val="0"/>
              </a:spcAft>
              <a:buSzPts val="1400"/>
              <a:buChar char="○"/>
            </a:pPr>
            <a:r>
              <a:rPr lang="en" sz="1400"/>
              <a:t>Songs in minor key made the individual sad</a:t>
            </a:r>
            <a:endParaRPr sz="1400"/>
          </a:p>
          <a:p>
            <a:pPr marL="457200" lvl="0" indent="-317500" algn="l" rtl="0">
              <a:spcBef>
                <a:spcPts val="0"/>
              </a:spcBef>
              <a:spcAft>
                <a:spcPts val="0"/>
              </a:spcAft>
              <a:buSzPts val="1400"/>
              <a:buChar char="●"/>
            </a:pPr>
            <a:r>
              <a:rPr lang="en" sz="1400"/>
              <a:t>Rhythmic entertainment refines temporal processing and introducing of attention</a:t>
            </a:r>
            <a:endParaRPr sz="1400"/>
          </a:p>
          <a:p>
            <a:pPr marL="914400" lvl="1" indent="-317500" algn="l" rtl="0">
              <a:spcBef>
                <a:spcPts val="0"/>
              </a:spcBef>
              <a:spcAft>
                <a:spcPts val="0"/>
              </a:spcAft>
              <a:buSzPts val="1400"/>
              <a:buChar char="○"/>
            </a:pPr>
            <a:r>
              <a:rPr lang="en" sz="1400"/>
              <a:t>This later can enhance an individual's reading skills and verbal memory</a:t>
            </a:r>
            <a:endParaRPr sz="1400"/>
          </a:p>
        </p:txBody>
      </p:sp>
      <p:pic>
        <p:nvPicPr>
          <p:cNvPr id="204" name="Google Shape;204;p23"/>
          <p:cNvPicPr preferRelativeResize="0"/>
          <p:nvPr/>
        </p:nvPicPr>
        <p:blipFill>
          <a:blip r:embed="rId3">
            <a:alphaModFix/>
          </a:blip>
          <a:stretch>
            <a:fillRect/>
          </a:stretch>
        </p:blipFill>
        <p:spPr>
          <a:xfrm>
            <a:off x="6231325" y="256200"/>
            <a:ext cx="1960700" cy="213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24"/>
          <p:cNvGraphicFramePr/>
          <p:nvPr/>
        </p:nvGraphicFramePr>
        <p:xfrm>
          <a:off x="222588" y="208125"/>
          <a:ext cx="8695925" cy="4696750"/>
        </p:xfrm>
        <a:graphic>
          <a:graphicData uri="http://schemas.openxmlformats.org/drawingml/2006/table">
            <a:tbl>
              <a:tblPr>
                <a:noFill/>
                <a:tableStyleId>{C5A87D0A-F17E-4FDA-A172-2727C955A676}</a:tableStyleId>
              </a:tblPr>
              <a:tblGrid>
                <a:gridCol w="2119625">
                  <a:extLst>
                    <a:ext uri="{9D8B030D-6E8A-4147-A177-3AD203B41FA5}">
                      <a16:colId xmlns:a16="http://schemas.microsoft.com/office/drawing/2014/main" val="20000"/>
                    </a:ext>
                  </a:extLst>
                </a:gridCol>
                <a:gridCol w="2101500">
                  <a:extLst>
                    <a:ext uri="{9D8B030D-6E8A-4147-A177-3AD203B41FA5}">
                      <a16:colId xmlns:a16="http://schemas.microsoft.com/office/drawing/2014/main" val="20001"/>
                    </a:ext>
                  </a:extLst>
                </a:gridCol>
                <a:gridCol w="2029075">
                  <a:extLst>
                    <a:ext uri="{9D8B030D-6E8A-4147-A177-3AD203B41FA5}">
                      <a16:colId xmlns:a16="http://schemas.microsoft.com/office/drawing/2014/main" val="20002"/>
                    </a:ext>
                  </a:extLst>
                </a:gridCol>
                <a:gridCol w="2445725">
                  <a:extLst>
                    <a:ext uri="{9D8B030D-6E8A-4147-A177-3AD203B41FA5}">
                      <a16:colId xmlns:a16="http://schemas.microsoft.com/office/drawing/2014/main" val="20003"/>
                    </a:ext>
                  </a:extLst>
                </a:gridCol>
              </a:tblGrid>
              <a:tr h="348925">
                <a:tc>
                  <a:txBody>
                    <a:bodyPr/>
                    <a:lstStyle/>
                    <a:p>
                      <a:pPr marL="0" lvl="0" indent="0" algn="l" rtl="0">
                        <a:lnSpc>
                          <a:spcPct val="115000"/>
                        </a:lnSpc>
                        <a:spcBef>
                          <a:spcPts val="0"/>
                        </a:spcBef>
                        <a:spcAft>
                          <a:spcPts val="0"/>
                        </a:spcAft>
                        <a:buNone/>
                      </a:pPr>
                      <a:r>
                        <a:rPr lang="en" sz="800"/>
                        <a:t>Elementary:</a:t>
                      </a:r>
                      <a:endParaRPr sz="8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Middle:</a:t>
                      </a:r>
                      <a:endParaRPr sz="8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High:</a:t>
                      </a:r>
                      <a:endParaRPr sz="8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College:</a:t>
                      </a:r>
                      <a:endParaRPr sz="8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726350">
                <a:tc>
                  <a:txBody>
                    <a:bodyPr/>
                    <a:lstStyle/>
                    <a:p>
                      <a:pPr marL="0" lvl="0" indent="0" algn="l" rtl="0">
                        <a:lnSpc>
                          <a:spcPct val="115000"/>
                        </a:lnSpc>
                        <a:spcBef>
                          <a:spcPts val="0"/>
                        </a:spcBef>
                        <a:spcAft>
                          <a:spcPts val="0"/>
                        </a:spcAft>
                        <a:buNone/>
                      </a:pPr>
                      <a:r>
                        <a:rPr lang="en" sz="700"/>
                        <a:t>Sonar - Echolocation, Animals that use it, Coloring sheet to show how sound waves bounce off of objects</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Sonar - Sound Waves, How sound travels through water compared to sound travelling through solids or gasses, show video</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Sonar - Sound waves extended, How to influence sounds underwater, influence of different frequencies underwater. Do a lab for hands on experience</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Sonar - Mechanics of Sonar, how they function, reverse engineer a sonar device.</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32550">
                <a:tc>
                  <a:txBody>
                    <a:bodyPr/>
                    <a:lstStyle/>
                    <a:p>
                      <a:pPr marL="0" lvl="0" indent="0" algn="l" rtl="0">
                        <a:lnSpc>
                          <a:spcPct val="115000"/>
                        </a:lnSpc>
                        <a:spcBef>
                          <a:spcPts val="0"/>
                        </a:spcBef>
                        <a:spcAft>
                          <a:spcPts val="0"/>
                        </a:spcAft>
                        <a:buNone/>
                      </a:pPr>
                      <a:r>
                        <a:rPr lang="en" sz="700"/>
                        <a:t>Teach frequency by playing music or hitting a bell</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Play instruments to learn different frequencies</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Learn about sound waves in comparison to other similar</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700"/>
                        <a:t>The lesson plan to learn frequency for Engineering in college relates from frequency in Chemistry to general frequency in music.</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119825">
                <a:tc>
                  <a:txBody>
                    <a:bodyPr/>
                    <a:lstStyle/>
                    <a:p>
                      <a:pPr marL="0" lvl="0" indent="0" algn="l" rtl="0">
                        <a:lnSpc>
                          <a:spcPct val="115000"/>
                        </a:lnSpc>
                        <a:spcBef>
                          <a:spcPts val="0"/>
                        </a:spcBef>
                        <a:spcAft>
                          <a:spcPts val="0"/>
                        </a:spcAft>
                        <a:buNone/>
                      </a:pPr>
                      <a:r>
                        <a:rPr lang="en" sz="700"/>
                        <a:t>Sound is emitted in the shape of waves. Welding glues things together. A suitable activity for this age group would be a coloring page of different wavelengths of sound.</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Two metals can be bonded together using the same type of frequencies used in the broadcasting of radio and other forms of communication. This can be represented by a small worksheet.</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Radio frequency welding is a form of welding that uses electromagnetic energy to bond the materials together. This frequency is also used in the broadcasting of music as well as many other forms of transmitters and communication devices. This can be done in a shop class.</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Radio frequency welding is a form of welding that uses electromagnetic energy to bond the materials together. This frequency is also used in the broadcasting of music as well as many other forms of transmitters and communication devices. This can be done by a lab.</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984550">
                <a:tc>
                  <a:txBody>
                    <a:bodyPr/>
                    <a:lstStyle/>
                    <a:p>
                      <a:pPr marL="0" lvl="0" indent="0" algn="l" rtl="0">
                        <a:lnSpc>
                          <a:spcPct val="115000"/>
                        </a:lnSpc>
                        <a:spcBef>
                          <a:spcPts val="0"/>
                        </a:spcBef>
                        <a:spcAft>
                          <a:spcPts val="0"/>
                        </a:spcAft>
                        <a:buNone/>
                      </a:pPr>
                      <a:r>
                        <a:rPr lang="en" sz="700"/>
                        <a:t>Math - Finding the time signature of different alternating measures within a small piece of music (fraction forms such as ¼,2/4,¾,4/4)</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English - Relating music and types of music from different languages within the world. Such as spanish, french and other musics of different cultures.</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Social Studies - The romantic era in world history is in the era of ~1800-1850s and it was known for its gothic lifestyle. Along with the expanse of industry in the United States, music also expanded to romanticism.</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Science - Calculating the wavelengths, frequency, and amplitudes to draw detailed designs of diffraction patterns in different sound waves of music.</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984550">
                <a:tc>
                  <a:txBody>
                    <a:bodyPr/>
                    <a:lstStyle/>
                    <a:p>
                      <a:pPr marL="0" lvl="0" indent="0" algn="l" rtl="0">
                        <a:lnSpc>
                          <a:spcPct val="115000"/>
                        </a:lnSpc>
                        <a:spcBef>
                          <a:spcPts val="0"/>
                        </a:spcBef>
                        <a:spcAft>
                          <a:spcPts val="0"/>
                        </a:spcAft>
                        <a:buNone/>
                      </a:pPr>
                      <a:r>
                        <a:rPr lang="en" sz="700"/>
                        <a:t>Draw an instrument of choice and describe what it sounds like</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Make a project that includes pictures and sounds of the instrument of choice.</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Research the instrument of choice and create a presentation of how and why it creates sound.</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Choose an instrument and write a paper describing and explaining the types of notes and frequencies. Relate this to waves and vibration of sound and how it travels through the air. The paper must relate how the instrument produces sound and the science fundamentals of sound related to it.</a:t>
                      </a:r>
                      <a:endParaRPr sz="700"/>
                    </a:p>
                  </a:txBody>
                  <a:tcPr marL="28575" marR="28575" marT="91425" marB="91425" anchor="b">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C00000"/>
                </a:solidFill>
              </a:rPr>
              <a:t>Activity</a:t>
            </a:r>
            <a:endParaRPr dirty="0">
              <a:solidFill>
                <a:srgbClr val="C00000"/>
              </a:solidFill>
            </a:endParaRPr>
          </a:p>
        </p:txBody>
      </p:sp>
      <p:sp>
        <p:nvSpPr>
          <p:cNvPr id="215" name="Google Shape;215;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16" name="Google Shape;216;p25"/>
          <p:cNvGraphicFramePr/>
          <p:nvPr/>
        </p:nvGraphicFramePr>
        <p:xfrm>
          <a:off x="952500" y="1619250"/>
          <a:ext cx="7239000" cy="2448560"/>
        </p:xfrm>
        <a:graphic>
          <a:graphicData uri="http://schemas.openxmlformats.org/drawingml/2006/table">
            <a:tbl>
              <a:tblPr>
                <a:noFill/>
                <a:tableStyleId>{8076CE5B-3EDF-4BB4-9FDD-1DC838B42D9B}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t>Title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Year Released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In the Public Domain; Yes or 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t>Aladdin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1992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t>A Nasa image of the moon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2014</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t>One Thousand and One Nights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1706</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a:t>“Rhapsody In Blue” by George Gershwin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100"/>
                        <a:t>“Steamboat Willie” by Walt Disney Animation Studios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1928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17" name="Google Shape;217;p25" descr="Arabesque No. 1 from Deux Arabesques &#10; &#10;Aldo Ciccolini, piano &#10; &#10;The Deux arabesques, L. 66 (Two Arabesques) is a pair of arabesques composed by Claude Debussy. The arabesques are two of Debussy's earliest works, composed between the years 1888 and 1891. Debussy was still in his twenties. Although quite an early work, the arabesques contain hints of Debussy's developing musical style. The suite is one of the very early impressionistic pieces of music, following the French visual art form. Debussy seems to wander through modes and keys, and achieves evocative scenes through music. This arabesque is in the key of E major. Like most impressionistic pieces for the piano, the opening arpeggio can suggest water flow. It eventually leads into a larger section beginning with a left hand arpeggio in E major and a descending right hand E major pentatonic progression. After a lightening of tone, the original progression returns and varies itself, turning briefly to F-sharp major, before returning to a satisfying E major section close. The second quieter B section is in A major, which starts with a gesture (E-D-E-C#), builds with rising triplets in the right hand and octaves in the left. The section ends with a bold pronouncement of the E-D-E-C# gesture, but transposed to the key of C major, played forte. The gesture is repeated in a higher register, with slight modifications resulting in a transposition back to the E major of the A section. In the middle of the recapitulation of the A section, the music moves to a higher register and descends, followed by a large pentatonic scale ascending and descending, becoming a V7 chord (B7), and resolving back to E major, before the descending right hand E major pentatonic progression is played an octave up. Both hands rise up the keyboard and closes with gentle E major chords. &#10; &#10;Claude Debussy (1862 - 1918)" title="Debussy - Arabesque No. 1 (Ciccolini)">
            <a:hlinkClick r:id="rId3"/>
          </p:cNvPr>
          <p:cNvPicPr preferRelativeResize="0"/>
          <p:nvPr/>
        </p:nvPicPr>
        <p:blipFill>
          <a:blip r:embed="rId4">
            <a:alphaModFix/>
          </a:blip>
          <a:stretch>
            <a:fillRect/>
          </a:stretch>
        </p:blipFill>
        <p:spPr>
          <a:xfrm>
            <a:off x="7613050" y="269725"/>
            <a:ext cx="1272800" cy="954600"/>
          </a:xfrm>
          <a:prstGeom prst="rect">
            <a:avLst/>
          </a:prstGeom>
          <a:noFill/>
          <a:ln>
            <a:noFill/>
          </a:ln>
        </p:spPr>
      </p:pic>
      <p:pic>
        <p:nvPicPr>
          <p:cNvPr id="7" name="Google Shape;259;p31">
            <a:extLst>
              <a:ext uri="{FF2B5EF4-FFF2-40B4-BE49-F238E27FC236}">
                <a16:creationId xmlns:a16="http://schemas.microsoft.com/office/drawing/2014/main" id="{7957EAF7-7083-1CFC-903E-DF612426680C}"/>
              </a:ext>
            </a:extLst>
          </p:cNvPr>
          <p:cNvPicPr preferRelativeResize="0"/>
          <p:nvPr/>
        </p:nvPicPr>
        <p:blipFill>
          <a:blip r:embed="rId5">
            <a:alphaModFix/>
          </a:blip>
          <a:stretch>
            <a:fillRect/>
          </a:stretch>
        </p:blipFill>
        <p:spPr>
          <a:xfrm>
            <a:off x="738722" y="315753"/>
            <a:ext cx="2181478" cy="10596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C00000"/>
                </a:solidFill>
              </a:rPr>
              <a:t>Activity</a:t>
            </a:r>
            <a:endParaRPr dirty="0">
              <a:solidFill>
                <a:srgbClr val="C00000"/>
              </a:solidFill>
            </a:endParaRPr>
          </a:p>
        </p:txBody>
      </p:sp>
      <p:sp>
        <p:nvSpPr>
          <p:cNvPr id="223" name="Google Shape;223;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24" name="Google Shape;224;p26"/>
          <p:cNvGraphicFramePr/>
          <p:nvPr/>
        </p:nvGraphicFramePr>
        <p:xfrm>
          <a:off x="952500" y="1619250"/>
          <a:ext cx="7239000" cy="2448560"/>
        </p:xfrm>
        <a:graphic>
          <a:graphicData uri="http://schemas.openxmlformats.org/drawingml/2006/table">
            <a:tbl>
              <a:tblPr>
                <a:noFill/>
                <a:tableStyleId>{8076CE5B-3EDF-4BB4-9FDD-1DC838B42D9B}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t>Title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Year Released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In the Public Domain; Yes or 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dirty="0"/>
                        <a:t>Aladdin</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1992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dirty="0"/>
                        <a:t>NO</a:t>
                      </a:r>
                      <a:endParaRPr sz="11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t>A Nasa image of the moon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2014</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t>One Thousand and One Nights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1706</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a:t>“Rhapsody In Blue” by George Gershwin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100"/>
                        <a:t>“Steamboat Willie” by Walt Disney Animation Studios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1928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6" name="Google Shape;259;p31">
            <a:extLst>
              <a:ext uri="{FF2B5EF4-FFF2-40B4-BE49-F238E27FC236}">
                <a16:creationId xmlns:a16="http://schemas.microsoft.com/office/drawing/2014/main" id="{112CE62D-6FAD-70E4-8463-9BE1E98C230A}"/>
              </a:ext>
            </a:extLst>
          </p:cNvPr>
          <p:cNvPicPr preferRelativeResize="0"/>
          <p:nvPr/>
        </p:nvPicPr>
        <p:blipFill>
          <a:blip r:embed="rId3">
            <a:alphaModFix/>
          </a:blip>
          <a:stretch>
            <a:fillRect/>
          </a:stretch>
        </p:blipFill>
        <p:spPr>
          <a:xfrm>
            <a:off x="738722" y="315753"/>
            <a:ext cx="2181478" cy="10596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C00000"/>
                </a:solidFill>
              </a:rPr>
              <a:t>Activity</a:t>
            </a:r>
            <a:endParaRPr dirty="0">
              <a:solidFill>
                <a:srgbClr val="C00000"/>
              </a:solidFill>
            </a:endParaRPr>
          </a:p>
        </p:txBody>
      </p:sp>
      <p:sp>
        <p:nvSpPr>
          <p:cNvPr id="230" name="Google Shape;230;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31" name="Google Shape;231;p27"/>
          <p:cNvGraphicFramePr/>
          <p:nvPr/>
        </p:nvGraphicFramePr>
        <p:xfrm>
          <a:off x="952500" y="1619250"/>
          <a:ext cx="7239000" cy="2448560"/>
        </p:xfrm>
        <a:graphic>
          <a:graphicData uri="http://schemas.openxmlformats.org/drawingml/2006/table">
            <a:tbl>
              <a:tblPr>
                <a:noFill/>
                <a:tableStyleId>{8076CE5B-3EDF-4BB4-9FDD-1DC838B42D9B}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t>Title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Year Released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In the Public Domain; Yes or 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t>Aladdin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1992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t>A Nasa image of the moon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2014</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t>One Thousand and One Nights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1706</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a:t>“Rhapsody In Blue” by George Gershwin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100"/>
                        <a:t>“Steamboat Willie” by Walt Disney Animation Studios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1928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5" name="Google Shape;259;p31">
            <a:extLst>
              <a:ext uri="{FF2B5EF4-FFF2-40B4-BE49-F238E27FC236}">
                <a16:creationId xmlns:a16="http://schemas.microsoft.com/office/drawing/2014/main" id="{4A975E5D-B72E-2A6E-AF43-D17483441938}"/>
              </a:ext>
            </a:extLst>
          </p:cNvPr>
          <p:cNvPicPr preferRelativeResize="0"/>
          <p:nvPr/>
        </p:nvPicPr>
        <p:blipFill>
          <a:blip r:embed="rId3">
            <a:alphaModFix/>
          </a:blip>
          <a:stretch>
            <a:fillRect/>
          </a:stretch>
        </p:blipFill>
        <p:spPr>
          <a:xfrm>
            <a:off x="738722" y="276126"/>
            <a:ext cx="2181478" cy="10437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Activity</a:t>
            </a:r>
            <a:endParaRPr/>
          </a:p>
        </p:txBody>
      </p:sp>
      <p:sp>
        <p:nvSpPr>
          <p:cNvPr id="237" name="Google Shape;237;p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38" name="Google Shape;238;p28"/>
          <p:cNvGraphicFramePr/>
          <p:nvPr/>
        </p:nvGraphicFramePr>
        <p:xfrm>
          <a:off x="952500" y="1619250"/>
          <a:ext cx="7239000" cy="2448560"/>
        </p:xfrm>
        <a:graphic>
          <a:graphicData uri="http://schemas.openxmlformats.org/drawingml/2006/table">
            <a:tbl>
              <a:tblPr>
                <a:noFill/>
                <a:tableStyleId>{8076CE5B-3EDF-4BB4-9FDD-1DC838B42D9B}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t>Title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Year Released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In the Public Domain; Yes or 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t>Aladdin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1992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t>A Nasa image of the moon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2014</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t>One Thousand and One Nights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1706</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a:t>“Rhapsody In Blue” by George Gershwin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100"/>
                        <a:t>“Steamboat Willie” by Walt Disney Animation Studios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1928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6" name="Google Shape;259;p31">
            <a:extLst>
              <a:ext uri="{FF2B5EF4-FFF2-40B4-BE49-F238E27FC236}">
                <a16:creationId xmlns:a16="http://schemas.microsoft.com/office/drawing/2014/main" id="{405F7A27-507D-EB96-2BEC-C2E9D59EEDCA}"/>
              </a:ext>
            </a:extLst>
          </p:cNvPr>
          <p:cNvPicPr preferRelativeResize="0"/>
          <p:nvPr/>
        </p:nvPicPr>
        <p:blipFill>
          <a:blip r:embed="rId3">
            <a:alphaModFix/>
          </a:blip>
          <a:stretch>
            <a:fillRect/>
          </a:stretch>
        </p:blipFill>
        <p:spPr>
          <a:xfrm>
            <a:off x="738722" y="315753"/>
            <a:ext cx="2181478" cy="10596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p:nvPr>
        </p:nvSpPr>
        <p:spPr>
          <a:xfrm>
            <a:off x="810750" y="1567975"/>
            <a:ext cx="7522500" cy="1906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solidFill>
                  <a:srgbClr val="FF0000"/>
                </a:solidFill>
              </a:rPr>
              <a:t>A Musical Journey: Creation, Preservation, and Integrating Music Interrelationships and the Impact on Cognitive Functions</a:t>
            </a:r>
            <a:endParaRPr dirty="0">
              <a:solidFill>
                <a:srgbClr val="FF0000"/>
              </a:solidFill>
            </a:endParaRPr>
          </a:p>
          <a:p>
            <a:pPr marL="0" lvl="0" indent="0" algn="ctr" rtl="0">
              <a:spcBef>
                <a:spcPts val="0"/>
              </a:spcBef>
              <a:spcAft>
                <a:spcPts val="0"/>
              </a:spcAft>
              <a:buNone/>
            </a:pPr>
            <a:endParaRPr dirty="0"/>
          </a:p>
        </p:txBody>
      </p:sp>
      <p:pic>
        <p:nvPicPr>
          <p:cNvPr id="139" name="Google Shape;139;p14"/>
          <p:cNvPicPr preferRelativeResize="0"/>
          <p:nvPr/>
        </p:nvPicPr>
        <p:blipFill>
          <a:blip r:embed="rId3">
            <a:alphaModFix/>
          </a:blip>
          <a:stretch>
            <a:fillRect/>
          </a:stretch>
        </p:blipFill>
        <p:spPr>
          <a:xfrm>
            <a:off x="3436163" y="3397975"/>
            <a:ext cx="2271675" cy="1394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Activity</a:t>
            </a:r>
            <a:endParaRPr/>
          </a:p>
        </p:txBody>
      </p:sp>
      <p:sp>
        <p:nvSpPr>
          <p:cNvPr id="244" name="Google Shape;244;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45" name="Google Shape;245;p29"/>
          <p:cNvGraphicFramePr/>
          <p:nvPr/>
        </p:nvGraphicFramePr>
        <p:xfrm>
          <a:off x="952500" y="1619250"/>
          <a:ext cx="7239000" cy="2448560"/>
        </p:xfrm>
        <a:graphic>
          <a:graphicData uri="http://schemas.openxmlformats.org/drawingml/2006/table">
            <a:tbl>
              <a:tblPr>
                <a:noFill/>
                <a:tableStyleId>{8076CE5B-3EDF-4BB4-9FDD-1DC838B42D9B}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t>Title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Year Released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In the Public Domain; Yes or 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t>Aladdin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1992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t>A Nasa image of the moon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2014</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t>One Thousand and One Nights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1706</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a:t>“Rhapsody In Blue” by George Gershwin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100"/>
                        <a:t>“Steamboat Willie” by Walt Disney Animation Studios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1928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5" name="Google Shape;259;p31">
            <a:extLst>
              <a:ext uri="{FF2B5EF4-FFF2-40B4-BE49-F238E27FC236}">
                <a16:creationId xmlns:a16="http://schemas.microsoft.com/office/drawing/2014/main" id="{8111459F-F5C1-A2AB-1140-47EFC34593BB}"/>
              </a:ext>
            </a:extLst>
          </p:cNvPr>
          <p:cNvPicPr preferRelativeResize="0"/>
          <p:nvPr/>
        </p:nvPicPr>
        <p:blipFill>
          <a:blip r:embed="rId3">
            <a:alphaModFix/>
          </a:blip>
          <a:stretch>
            <a:fillRect/>
          </a:stretch>
        </p:blipFill>
        <p:spPr>
          <a:xfrm>
            <a:off x="738722" y="315753"/>
            <a:ext cx="2181478" cy="1059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Activity</a:t>
            </a:r>
            <a:endParaRPr/>
          </a:p>
        </p:txBody>
      </p:sp>
      <p:sp>
        <p:nvSpPr>
          <p:cNvPr id="251" name="Google Shape;251;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52" name="Google Shape;252;p30"/>
          <p:cNvGraphicFramePr/>
          <p:nvPr/>
        </p:nvGraphicFramePr>
        <p:xfrm>
          <a:off x="952500" y="1619250"/>
          <a:ext cx="7239000" cy="2448560"/>
        </p:xfrm>
        <a:graphic>
          <a:graphicData uri="http://schemas.openxmlformats.org/drawingml/2006/table">
            <a:tbl>
              <a:tblPr>
                <a:noFill/>
                <a:tableStyleId>{8076CE5B-3EDF-4BB4-9FDD-1DC838B42D9B}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t>Title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Year Released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In the Public Domain; Yes or 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t>Aladdin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1992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t>A Nasa image of the moon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2014</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t>One Thousand and One Nights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1706</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a:t>“Rhapsody In Blue” by George Gershwin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1957</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YES</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100"/>
                        <a:t>“Steamboat Willie” by Walt Disney Animation Studios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1928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t>NO</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5" name="Google Shape;259;p31">
            <a:extLst>
              <a:ext uri="{FF2B5EF4-FFF2-40B4-BE49-F238E27FC236}">
                <a16:creationId xmlns:a16="http://schemas.microsoft.com/office/drawing/2014/main" id="{B70E247F-F0EA-7875-3CDE-4178351D690B}"/>
              </a:ext>
            </a:extLst>
          </p:cNvPr>
          <p:cNvPicPr preferRelativeResize="0"/>
          <p:nvPr/>
        </p:nvPicPr>
        <p:blipFill>
          <a:blip r:embed="rId3">
            <a:alphaModFix/>
          </a:blip>
          <a:stretch>
            <a:fillRect/>
          </a:stretch>
        </p:blipFill>
        <p:spPr>
          <a:xfrm>
            <a:off x="738722" y="315753"/>
            <a:ext cx="2181478" cy="10596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07914" y="240196"/>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1636643" y="795131"/>
            <a:ext cx="6235148" cy="4108173"/>
          </a:xfrm>
        </p:spPr>
        <p:txBody>
          <a:bodyPr/>
          <a:lstStyle/>
          <a:p>
            <a:pPr marL="146050" indent="0">
              <a:buNone/>
            </a:pPr>
            <a:endParaRPr lang="en-US" dirty="0"/>
          </a:p>
        </p:txBody>
      </p:sp>
      <p:pic>
        <p:nvPicPr>
          <p:cNvPr id="7" name="Picture 6" descr="Table&#10;&#10;Description automatically generated">
            <a:extLst>
              <a:ext uri="{FF2B5EF4-FFF2-40B4-BE49-F238E27FC236}">
                <a16:creationId xmlns:a16="http://schemas.microsoft.com/office/drawing/2014/main" id="{92D84DC7-0947-B105-097E-2E8BEFB7C49D}"/>
              </a:ext>
            </a:extLst>
          </p:cNvPr>
          <p:cNvPicPr>
            <a:picLocks noChangeAspect="1"/>
          </p:cNvPicPr>
          <p:nvPr/>
        </p:nvPicPr>
        <p:blipFill>
          <a:blip r:embed="rId2"/>
          <a:stretch>
            <a:fillRect/>
          </a:stretch>
        </p:blipFill>
        <p:spPr>
          <a:xfrm>
            <a:off x="1501816" y="850790"/>
            <a:ext cx="6140367" cy="3772010"/>
          </a:xfrm>
          <a:prstGeom prst="rect">
            <a:avLst/>
          </a:prstGeom>
        </p:spPr>
      </p:pic>
    </p:spTree>
    <p:extLst>
      <p:ext uri="{BB962C8B-B14F-4D97-AF65-F5344CB8AC3E}">
        <p14:creationId xmlns:p14="http://schemas.microsoft.com/office/powerpoint/2010/main" val="240330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solidFill>
                  <a:srgbClr val="C00000"/>
                </a:solidFill>
              </a:rPr>
            </a:br>
            <a:endParaRPr lang="en-US" dirty="0">
              <a:solidFill>
                <a:srgbClr val="C00000"/>
              </a:solidFill>
            </a:endParaRPr>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endParaRPr lang="en-US" dirty="0"/>
          </a:p>
        </p:txBody>
      </p:sp>
      <p:pic>
        <p:nvPicPr>
          <p:cNvPr id="7" name="Picture 6" descr="A black and white photo of a document&#10;&#10;Description automatically generated with low confidence">
            <a:extLst>
              <a:ext uri="{FF2B5EF4-FFF2-40B4-BE49-F238E27FC236}">
                <a16:creationId xmlns:a16="http://schemas.microsoft.com/office/drawing/2014/main" id="{7796E4D2-D26B-E9BE-7F2C-D32624B9D39B}"/>
              </a:ext>
            </a:extLst>
          </p:cNvPr>
          <p:cNvPicPr>
            <a:picLocks noChangeAspect="1"/>
          </p:cNvPicPr>
          <p:nvPr/>
        </p:nvPicPr>
        <p:blipFill>
          <a:blip r:embed="rId2"/>
          <a:stretch>
            <a:fillRect/>
          </a:stretch>
        </p:blipFill>
        <p:spPr>
          <a:xfrm>
            <a:off x="2304917" y="858742"/>
            <a:ext cx="4534166" cy="3864333"/>
          </a:xfrm>
          <a:prstGeom prst="rect">
            <a:avLst/>
          </a:prstGeom>
        </p:spPr>
      </p:pic>
    </p:spTree>
    <p:extLst>
      <p:ext uri="{BB962C8B-B14F-4D97-AF65-F5344CB8AC3E}">
        <p14:creationId xmlns:p14="http://schemas.microsoft.com/office/powerpoint/2010/main" val="3827780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solidFill>
                  <a:srgbClr val="C00000"/>
                </a:solidFill>
              </a:rPr>
            </a:br>
            <a:endParaRPr lang="en-US" dirty="0">
              <a:solidFill>
                <a:srgbClr val="C00000"/>
              </a:solidFill>
            </a:endParaRPr>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endParaRPr lang="en-US" dirty="0"/>
          </a:p>
          <a:p>
            <a:pPr marL="146050" indent="0">
              <a:buNone/>
            </a:pPr>
            <a:endParaRPr lang="en-US" dirty="0"/>
          </a:p>
        </p:txBody>
      </p:sp>
      <p:pic>
        <p:nvPicPr>
          <p:cNvPr id="5" name="Picture 4" descr="A black and white document&#10;&#10;Description automatically generated with low confidence">
            <a:extLst>
              <a:ext uri="{FF2B5EF4-FFF2-40B4-BE49-F238E27FC236}">
                <a16:creationId xmlns:a16="http://schemas.microsoft.com/office/drawing/2014/main" id="{1B1D31D4-BAC1-61A9-8969-1994C157532D}"/>
              </a:ext>
            </a:extLst>
          </p:cNvPr>
          <p:cNvPicPr>
            <a:picLocks noChangeAspect="1"/>
          </p:cNvPicPr>
          <p:nvPr/>
        </p:nvPicPr>
        <p:blipFill>
          <a:blip r:embed="rId2"/>
          <a:stretch>
            <a:fillRect/>
          </a:stretch>
        </p:blipFill>
        <p:spPr>
          <a:xfrm>
            <a:off x="2289532" y="896112"/>
            <a:ext cx="4564936" cy="3950428"/>
          </a:xfrm>
          <a:prstGeom prst="rect">
            <a:avLst/>
          </a:prstGeom>
        </p:spPr>
      </p:pic>
    </p:spTree>
    <p:extLst>
      <p:ext uri="{BB962C8B-B14F-4D97-AF65-F5344CB8AC3E}">
        <p14:creationId xmlns:p14="http://schemas.microsoft.com/office/powerpoint/2010/main" val="983091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r>
              <a:rPr lang="en-US" dirty="0"/>
              <a:t>Continued…</a:t>
            </a:r>
          </a:p>
        </p:txBody>
      </p:sp>
      <p:pic>
        <p:nvPicPr>
          <p:cNvPr id="5" name="Picture 4" descr="Text&#10;&#10;Description automatically generated">
            <a:extLst>
              <a:ext uri="{FF2B5EF4-FFF2-40B4-BE49-F238E27FC236}">
                <a16:creationId xmlns:a16="http://schemas.microsoft.com/office/drawing/2014/main" id="{66CF1FDF-4001-57FE-A062-B9370E92FC2A}"/>
              </a:ext>
            </a:extLst>
          </p:cNvPr>
          <p:cNvPicPr>
            <a:picLocks noChangeAspect="1"/>
          </p:cNvPicPr>
          <p:nvPr/>
        </p:nvPicPr>
        <p:blipFill>
          <a:blip r:embed="rId2"/>
          <a:stretch>
            <a:fillRect/>
          </a:stretch>
        </p:blipFill>
        <p:spPr>
          <a:xfrm>
            <a:off x="2758085" y="886968"/>
            <a:ext cx="3627830" cy="3867912"/>
          </a:xfrm>
          <a:prstGeom prst="rect">
            <a:avLst/>
          </a:prstGeom>
        </p:spPr>
      </p:pic>
    </p:spTree>
    <p:extLst>
      <p:ext uri="{BB962C8B-B14F-4D97-AF65-F5344CB8AC3E}">
        <p14:creationId xmlns:p14="http://schemas.microsoft.com/office/powerpoint/2010/main" val="149022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solidFill>
                  <a:srgbClr val="C00000"/>
                </a:solidFill>
              </a:rPr>
            </a:br>
            <a:endParaRPr lang="en-US" dirty="0">
              <a:solidFill>
                <a:srgbClr val="C00000"/>
              </a:solidFill>
            </a:endParaRPr>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endParaRPr lang="en-US" dirty="0"/>
          </a:p>
        </p:txBody>
      </p:sp>
      <p:pic>
        <p:nvPicPr>
          <p:cNvPr id="5" name="Picture 4" descr="A black and white photo of a document&#10;&#10;Description automatically generated with low confidence">
            <a:extLst>
              <a:ext uri="{FF2B5EF4-FFF2-40B4-BE49-F238E27FC236}">
                <a16:creationId xmlns:a16="http://schemas.microsoft.com/office/drawing/2014/main" id="{125F623A-EF4E-FA07-D3BF-F207B17BCFD4}"/>
              </a:ext>
            </a:extLst>
          </p:cNvPr>
          <p:cNvPicPr>
            <a:picLocks noChangeAspect="1"/>
          </p:cNvPicPr>
          <p:nvPr/>
        </p:nvPicPr>
        <p:blipFill>
          <a:blip r:embed="rId2"/>
          <a:stretch>
            <a:fillRect/>
          </a:stretch>
        </p:blipFill>
        <p:spPr>
          <a:xfrm>
            <a:off x="2357527" y="984967"/>
            <a:ext cx="4428946" cy="3678474"/>
          </a:xfrm>
          <a:prstGeom prst="rect">
            <a:avLst/>
          </a:prstGeom>
        </p:spPr>
      </p:pic>
    </p:spTree>
    <p:extLst>
      <p:ext uri="{BB962C8B-B14F-4D97-AF65-F5344CB8AC3E}">
        <p14:creationId xmlns:p14="http://schemas.microsoft.com/office/powerpoint/2010/main" val="1900820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a:t>
            </a:r>
            <a:r>
              <a:rPr lang="en-US" b="1" dirty="0"/>
              <a:t>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endParaRPr lang="en-US" dirty="0"/>
          </a:p>
        </p:txBody>
      </p:sp>
      <p:pic>
        <p:nvPicPr>
          <p:cNvPr id="7" name="Picture 6" descr="A picture containing text, newspaper, screenshot, receipt&#10;&#10;Description automatically generated">
            <a:extLst>
              <a:ext uri="{FF2B5EF4-FFF2-40B4-BE49-F238E27FC236}">
                <a16:creationId xmlns:a16="http://schemas.microsoft.com/office/drawing/2014/main" id="{75E6A90C-62E7-A2C6-4424-5766A3E22D69}"/>
              </a:ext>
            </a:extLst>
          </p:cNvPr>
          <p:cNvPicPr>
            <a:picLocks noChangeAspect="1"/>
          </p:cNvPicPr>
          <p:nvPr/>
        </p:nvPicPr>
        <p:blipFill>
          <a:blip r:embed="rId2"/>
          <a:stretch>
            <a:fillRect/>
          </a:stretch>
        </p:blipFill>
        <p:spPr>
          <a:xfrm>
            <a:off x="2578967" y="866692"/>
            <a:ext cx="3986065" cy="3816626"/>
          </a:xfrm>
          <a:prstGeom prst="rect">
            <a:avLst/>
          </a:prstGeom>
        </p:spPr>
      </p:pic>
    </p:spTree>
    <p:extLst>
      <p:ext uri="{BB962C8B-B14F-4D97-AF65-F5344CB8AC3E}">
        <p14:creationId xmlns:p14="http://schemas.microsoft.com/office/powerpoint/2010/main" val="322672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endParaRPr lang="en-US" dirty="0"/>
          </a:p>
        </p:txBody>
      </p:sp>
      <p:pic>
        <p:nvPicPr>
          <p:cNvPr id="5" name="Picture 4" descr="Text, letter&#10;&#10;Description automatically generated">
            <a:extLst>
              <a:ext uri="{FF2B5EF4-FFF2-40B4-BE49-F238E27FC236}">
                <a16:creationId xmlns:a16="http://schemas.microsoft.com/office/drawing/2014/main" id="{AE685E7D-91A0-E7D7-1A69-8D6DC8596494}"/>
              </a:ext>
            </a:extLst>
          </p:cNvPr>
          <p:cNvPicPr>
            <a:picLocks noChangeAspect="1"/>
          </p:cNvPicPr>
          <p:nvPr/>
        </p:nvPicPr>
        <p:blipFill>
          <a:blip r:embed="rId2"/>
          <a:stretch>
            <a:fillRect/>
          </a:stretch>
        </p:blipFill>
        <p:spPr>
          <a:xfrm>
            <a:off x="2310723" y="858741"/>
            <a:ext cx="4522554" cy="3832530"/>
          </a:xfrm>
          <a:prstGeom prst="rect">
            <a:avLst/>
          </a:prstGeom>
        </p:spPr>
      </p:pic>
    </p:spTree>
    <p:extLst>
      <p:ext uri="{BB962C8B-B14F-4D97-AF65-F5344CB8AC3E}">
        <p14:creationId xmlns:p14="http://schemas.microsoft.com/office/powerpoint/2010/main" val="142518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1"/>
            <a:ext cx="7505700" cy="3943846"/>
          </a:xfrm>
        </p:spPr>
        <p:txBody>
          <a:bodyPr/>
          <a:lstStyle/>
          <a:p>
            <a:pPr marL="146050" indent="0">
              <a:buNone/>
            </a:pPr>
            <a:endParaRPr lang="en-US" dirty="0"/>
          </a:p>
        </p:txBody>
      </p:sp>
      <p:pic>
        <p:nvPicPr>
          <p:cNvPr id="5" name="Picture 4" descr="Table&#10;&#10;Description automatically generated">
            <a:extLst>
              <a:ext uri="{FF2B5EF4-FFF2-40B4-BE49-F238E27FC236}">
                <a16:creationId xmlns:a16="http://schemas.microsoft.com/office/drawing/2014/main" id="{EFC70734-C3D4-8E80-0060-9B64FE92059A}"/>
              </a:ext>
            </a:extLst>
          </p:cNvPr>
          <p:cNvPicPr>
            <a:picLocks noChangeAspect="1"/>
          </p:cNvPicPr>
          <p:nvPr/>
        </p:nvPicPr>
        <p:blipFill>
          <a:blip r:embed="rId2"/>
          <a:stretch>
            <a:fillRect/>
          </a:stretch>
        </p:blipFill>
        <p:spPr>
          <a:xfrm>
            <a:off x="1849414" y="898496"/>
            <a:ext cx="5445172" cy="3729163"/>
          </a:xfrm>
          <a:prstGeom prst="rect">
            <a:avLst/>
          </a:prstGeom>
        </p:spPr>
      </p:pic>
    </p:spTree>
    <p:extLst>
      <p:ext uri="{BB962C8B-B14F-4D97-AF65-F5344CB8AC3E}">
        <p14:creationId xmlns:p14="http://schemas.microsoft.com/office/powerpoint/2010/main" val="424820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016C-5EE4-7E66-A9E6-2C69467319E3}"/>
              </a:ext>
            </a:extLst>
          </p:cNvPr>
          <p:cNvSpPr>
            <a:spLocks noGrp="1"/>
          </p:cNvSpPr>
          <p:nvPr>
            <p:ph type="title"/>
          </p:nvPr>
        </p:nvSpPr>
        <p:spPr>
          <a:xfrm>
            <a:off x="1888684" y="581025"/>
            <a:ext cx="5377500" cy="3343275"/>
          </a:xfrm>
        </p:spPr>
        <p:txBody>
          <a:bodyPr>
            <a:noAutofit/>
          </a:bodyPr>
          <a:lstStyle/>
          <a:p>
            <a:br>
              <a:rPr lang="en-US" sz="4000" dirty="0">
                <a:latin typeface="Abadi" panose="020F0502020204030204" pitchFamily="34" charset="0"/>
              </a:rPr>
            </a:br>
            <a:r>
              <a:rPr lang="en-US" sz="4000" dirty="0">
                <a:latin typeface="Abadi" panose="020F0502020204030204" pitchFamily="34" charset="0"/>
              </a:rPr>
              <a:t>Questions? </a:t>
            </a:r>
            <a:br>
              <a:rPr lang="en-US" sz="4000" dirty="0">
                <a:latin typeface="Abadi" panose="020F0502020204030204" pitchFamily="34" charset="0"/>
              </a:rPr>
            </a:br>
            <a:r>
              <a:rPr lang="en-US" sz="4000" dirty="0">
                <a:solidFill>
                  <a:srgbClr val="C00000"/>
                </a:solidFill>
                <a:latin typeface="Arial Rounded MT Bold" panose="020F0704030504030204" pitchFamily="34" charset="77"/>
                <a:cs typeface="Aldhabi" panose="020F0502020204030204" pitchFamily="34" charset="0"/>
              </a:rPr>
              <a:t>Dr. Cindy Kates</a:t>
            </a:r>
            <a:br>
              <a:rPr lang="en-US" sz="4000" dirty="0">
                <a:latin typeface="Abadi" panose="020F0502020204030204" pitchFamily="34" charset="0"/>
              </a:rPr>
            </a:br>
            <a:r>
              <a:rPr lang="en-US" sz="4000" dirty="0">
                <a:latin typeface="Abadi" panose="020F0502020204030204" pitchFamily="34" charset="0"/>
                <a:hlinkClick r:id="rId2"/>
              </a:rPr>
              <a:t>cindy@cindykates.com</a:t>
            </a:r>
            <a:br>
              <a:rPr lang="en-US" sz="4000" dirty="0">
                <a:latin typeface="Abadi" panose="020F0502020204030204" pitchFamily="34" charset="0"/>
              </a:rPr>
            </a:br>
            <a:r>
              <a:rPr lang="en-US" sz="4000" dirty="0">
                <a:latin typeface="Abadi" panose="020F0502020204030204" pitchFamily="34" charset="0"/>
                <a:hlinkClick r:id="rId3"/>
              </a:rPr>
              <a:t>www.CindyKates.com</a:t>
            </a:r>
            <a:br>
              <a:rPr lang="en-US" sz="4000" dirty="0">
                <a:latin typeface="Abadi" panose="020F0502020204030204" pitchFamily="34" charset="0"/>
              </a:rPr>
            </a:br>
            <a:r>
              <a:rPr lang="en-US" sz="4000" dirty="0">
                <a:latin typeface="Abadi" panose="020F0502020204030204" pitchFamily="34" charset="0"/>
              </a:rPr>
              <a:t>(409) 228-1998</a:t>
            </a:r>
            <a:br>
              <a:rPr lang="en-US" sz="4000" dirty="0">
                <a:latin typeface="Abadi" panose="020F0502020204030204" pitchFamily="34" charset="0"/>
              </a:rPr>
            </a:br>
            <a:endParaRPr lang="en-US" sz="4000" dirty="0">
              <a:latin typeface="Abadi" panose="020F0502020204030204" pitchFamily="34" charset="0"/>
            </a:endParaRPr>
          </a:p>
        </p:txBody>
      </p:sp>
    </p:spTree>
    <p:extLst>
      <p:ext uri="{BB962C8B-B14F-4D97-AF65-F5344CB8AC3E}">
        <p14:creationId xmlns:p14="http://schemas.microsoft.com/office/powerpoint/2010/main" val="300258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r>
              <a:rPr lang="en-US" dirty="0"/>
              <a:t>Continued…</a:t>
            </a:r>
          </a:p>
        </p:txBody>
      </p:sp>
      <p:pic>
        <p:nvPicPr>
          <p:cNvPr id="5" name="Picture 4" descr="Text, letter&#10;&#10;Description automatically generated">
            <a:extLst>
              <a:ext uri="{FF2B5EF4-FFF2-40B4-BE49-F238E27FC236}">
                <a16:creationId xmlns:a16="http://schemas.microsoft.com/office/drawing/2014/main" id="{282D5C58-B1CF-7AA5-03B8-CC632E51CDC5}"/>
              </a:ext>
            </a:extLst>
          </p:cNvPr>
          <p:cNvPicPr>
            <a:picLocks noChangeAspect="1"/>
          </p:cNvPicPr>
          <p:nvPr/>
        </p:nvPicPr>
        <p:blipFill>
          <a:blip r:embed="rId2"/>
          <a:stretch>
            <a:fillRect/>
          </a:stretch>
        </p:blipFill>
        <p:spPr>
          <a:xfrm>
            <a:off x="3069949" y="984965"/>
            <a:ext cx="3004102" cy="3666547"/>
          </a:xfrm>
          <a:prstGeom prst="rect">
            <a:avLst/>
          </a:prstGeom>
        </p:spPr>
      </p:pic>
    </p:spTree>
    <p:extLst>
      <p:ext uri="{BB962C8B-B14F-4D97-AF65-F5344CB8AC3E}">
        <p14:creationId xmlns:p14="http://schemas.microsoft.com/office/powerpoint/2010/main" val="64673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4158533"/>
          </a:xfrm>
        </p:spPr>
        <p:txBody>
          <a:bodyPr/>
          <a:lstStyle/>
          <a:p>
            <a:pPr marL="146050" indent="0">
              <a:buNone/>
            </a:pPr>
            <a:endParaRPr lang="en-US" dirty="0"/>
          </a:p>
        </p:txBody>
      </p:sp>
      <p:pic>
        <p:nvPicPr>
          <p:cNvPr id="5" name="Picture 4" descr="Text, letter&#10;&#10;Description automatically generated">
            <a:extLst>
              <a:ext uri="{FF2B5EF4-FFF2-40B4-BE49-F238E27FC236}">
                <a16:creationId xmlns:a16="http://schemas.microsoft.com/office/drawing/2014/main" id="{B86DA0FE-6C7D-329D-C33A-2E532FF62289}"/>
              </a:ext>
            </a:extLst>
          </p:cNvPr>
          <p:cNvPicPr>
            <a:picLocks noChangeAspect="1"/>
          </p:cNvPicPr>
          <p:nvPr/>
        </p:nvPicPr>
        <p:blipFill>
          <a:blip r:embed="rId2"/>
          <a:stretch>
            <a:fillRect/>
          </a:stretch>
        </p:blipFill>
        <p:spPr>
          <a:xfrm>
            <a:off x="2687491" y="984966"/>
            <a:ext cx="3769018" cy="3563180"/>
          </a:xfrm>
          <a:prstGeom prst="rect">
            <a:avLst/>
          </a:prstGeom>
        </p:spPr>
      </p:pic>
    </p:spTree>
    <p:extLst>
      <p:ext uri="{BB962C8B-B14F-4D97-AF65-F5344CB8AC3E}">
        <p14:creationId xmlns:p14="http://schemas.microsoft.com/office/powerpoint/2010/main" val="6425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15F-7147-80F5-22E7-222D2E6BF866}"/>
              </a:ext>
            </a:extLst>
          </p:cNvPr>
          <p:cNvSpPr>
            <a:spLocks noGrp="1"/>
          </p:cNvSpPr>
          <p:nvPr>
            <p:ph type="title"/>
          </p:nvPr>
        </p:nvSpPr>
        <p:spPr>
          <a:xfrm>
            <a:off x="755539" y="296960"/>
            <a:ext cx="7505700" cy="203972"/>
          </a:xfrm>
        </p:spPr>
        <p:txBody>
          <a:bodyPr>
            <a:normAutofit fontScale="90000"/>
          </a:bodyPr>
          <a:lstStyle/>
          <a:p>
            <a:r>
              <a:rPr lang="en-US" b="1" dirty="0">
                <a:solidFill>
                  <a:srgbClr val="C00000"/>
                </a:solidFill>
              </a:rPr>
              <a:t>Songs &amp; Rhymes for the Classroom Teacher </a:t>
            </a:r>
            <a:br>
              <a:rPr lang="en-US" dirty="0"/>
            </a:br>
            <a:endParaRPr lang="en-US" dirty="0"/>
          </a:p>
        </p:txBody>
      </p:sp>
      <p:sp>
        <p:nvSpPr>
          <p:cNvPr id="3" name="Text Placeholder 2">
            <a:extLst>
              <a:ext uri="{FF2B5EF4-FFF2-40B4-BE49-F238E27FC236}">
                <a16:creationId xmlns:a16="http://schemas.microsoft.com/office/drawing/2014/main" id="{87D39418-076C-2DA5-7D94-ADA79F3940C0}"/>
              </a:ext>
            </a:extLst>
          </p:cNvPr>
          <p:cNvSpPr>
            <a:spLocks noGrp="1"/>
          </p:cNvSpPr>
          <p:nvPr>
            <p:ph type="body" idx="1"/>
          </p:nvPr>
        </p:nvSpPr>
        <p:spPr>
          <a:xfrm>
            <a:off x="819150" y="795130"/>
            <a:ext cx="7505700" cy="3896140"/>
          </a:xfrm>
        </p:spPr>
        <p:txBody>
          <a:bodyPr/>
          <a:lstStyle/>
          <a:p>
            <a:pPr marL="146050" indent="0">
              <a:buNone/>
            </a:pPr>
            <a:endParaRPr lang="en-US" dirty="0"/>
          </a:p>
        </p:txBody>
      </p:sp>
      <p:pic>
        <p:nvPicPr>
          <p:cNvPr id="5" name="Picture 4" descr="A picture containing text, newspaper, document, screenshot&#10;&#10;Description automatically generated">
            <a:extLst>
              <a:ext uri="{FF2B5EF4-FFF2-40B4-BE49-F238E27FC236}">
                <a16:creationId xmlns:a16="http://schemas.microsoft.com/office/drawing/2014/main" id="{255DB290-FF21-E263-7EEC-9DE230ACDDFF}"/>
              </a:ext>
            </a:extLst>
          </p:cNvPr>
          <p:cNvPicPr>
            <a:picLocks noChangeAspect="1"/>
          </p:cNvPicPr>
          <p:nvPr/>
        </p:nvPicPr>
        <p:blipFill>
          <a:blip r:embed="rId2"/>
          <a:stretch>
            <a:fillRect/>
          </a:stretch>
        </p:blipFill>
        <p:spPr>
          <a:xfrm>
            <a:off x="2410331" y="984966"/>
            <a:ext cx="4323337" cy="3579083"/>
          </a:xfrm>
          <a:prstGeom prst="rect">
            <a:avLst/>
          </a:prstGeom>
        </p:spPr>
      </p:pic>
    </p:spTree>
    <p:extLst>
      <p:ext uri="{BB962C8B-B14F-4D97-AF65-F5344CB8AC3E}">
        <p14:creationId xmlns:p14="http://schemas.microsoft.com/office/powerpoint/2010/main" val="2797727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5F1D-385F-246D-8E95-7AA1E5059A18}"/>
              </a:ext>
            </a:extLst>
          </p:cNvPr>
          <p:cNvSpPr>
            <a:spLocks noGrp="1"/>
          </p:cNvSpPr>
          <p:nvPr>
            <p:ph type="title"/>
          </p:nvPr>
        </p:nvSpPr>
        <p:spPr/>
        <p:txBody>
          <a:bodyPr>
            <a:normAutofit/>
          </a:bodyPr>
          <a:lstStyle/>
          <a:p>
            <a:pPr algn="ctr"/>
            <a:r>
              <a:rPr lang="en-US" sz="4400" dirty="0">
                <a:solidFill>
                  <a:srgbClr val="C00000"/>
                </a:solidFill>
              </a:rPr>
              <a:t>Summary </a:t>
            </a:r>
          </a:p>
        </p:txBody>
      </p:sp>
      <p:sp>
        <p:nvSpPr>
          <p:cNvPr id="3" name="Text Placeholder 2">
            <a:extLst>
              <a:ext uri="{FF2B5EF4-FFF2-40B4-BE49-F238E27FC236}">
                <a16:creationId xmlns:a16="http://schemas.microsoft.com/office/drawing/2014/main" id="{CAF32084-341A-FD1D-1287-B4B01754B9D6}"/>
              </a:ext>
            </a:extLst>
          </p:cNvPr>
          <p:cNvSpPr>
            <a:spLocks noGrp="1"/>
          </p:cNvSpPr>
          <p:nvPr>
            <p:ph type="body" idx="1"/>
          </p:nvPr>
        </p:nvSpPr>
        <p:spPr/>
        <p:txBody>
          <a:bodyPr/>
          <a:lstStyle/>
          <a:p>
            <a:pPr marL="0" lvl="0" indent="0" algn="ctr">
              <a:lnSpc>
                <a:spcPct val="100000"/>
              </a:lnSpc>
              <a:buNone/>
            </a:pPr>
            <a:r>
              <a:rPr lang="en-US" sz="1400" dirty="0">
                <a:latin typeface="Arial"/>
                <a:ea typeface="Arial"/>
                <a:cs typeface="Arial"/>
                <a:sym typeface="Arial"/>
              </a:rPr>
              <a:t>Public Domain</a:t>
            </a:r>
          </a:p>
          <a:p>
            <a:pPr marL="0" lvl="0" indent="0" algn="ctr">
              <a:lnSpc>
                <a:spcPct val="100000"/>
              </a:lnSpc>
              <a:spcBef>
                <a:spcPts val="1200"/>
              </a:spcBef>
              <a:buNone/>
            </a:pPr>
            <a:r>
              <a:rPr lang="en-US" sz="1400" dirty="0">
                <a:latin typeface="Arial"/>
                <a:ea typeface="Arial"/>
                <a:cs typeface="Arial"/>
                <a:sym typeface="Arial"/>
              </a:rPr>
              <a:t>Copyright Laws</a:t>
            </a:r>
          </a:p>
          <a:p>
            <a:pPr marL="0" lvl="0" indent="0" algn="ctr">
              <a:lnSpc>
                <a:spcPct val="100000"/>
              </a:lnSpc>
              <a:spcBef>
                <a:spcPts val="1200"/>
              </a:spcBef>
              <a:buNone/>
            </a:pPr>
            <a:r>
              <a:rPr lang="en-US" sz="1400" dirty="0">
                <a:latin typeface="Arial"/>
                <a:ea typeface="Arial"/>
                <a:cs typeface="Arial"/>
                <a:sym typeface="Arial"/>
              </a:rPr>
              <a:t>Publishing Process</a:t>
            </a:r>
          </a:p>
          <a:p>
            <a:pPr marL="0" lvl="0" indent="0" algn="ctr">
              <a:lnSpc>
                <a:spcPct val="100000"/>
              </a:lnSpc>
              <a:spcBef>
                <a:spcPts val="1200"/>
              </a:spcBef>
              <a:buNone/>
            </a:pPr>
            <a:r>
              <a:rPr lang="en-US" sz="1400" dirty="0">
                <a:latin typeface="Arial"/>
                <a:ea typeface="Arial"/>
                <a:cs typeface="Arial"/>
                <a:sym typeface="Arial"/>
              </a:rPr>
              <a:t>Cognitive Relations</a:t>
            </a:r>
          </a:p>
          <a:p>
            <a:pPr marL="0" lvl="0" indent="0" algn="ctr">
              <a:lnSpc>
                <a:spcPct val="100000"/>
              </a:lnSpc>
              <a:spcBef>
                <a:spcPts val="1200"/>
              </a:spcBef>
              <a:spcAft>
                <a:spcPts val="1200"/>
              </a:spcAft>
              <a:buNone/>
            </a:pPr>
            <a:r>
              <a:rPr lang="en-US" sz="1400" dirty="0">
                <a:latin typeface="Arial"/>
                <a:ea typeface="Arial"/>
                <a:cs typeface="Arial"/>
                <a:sym typeface="Arial"/>
              </a:rPr>
              <a:t>Group Activity </a:t>
            </a:r>
          </a:p>
          <a:p>
            <a:pPr marL="146050" indent="0">
              <a:buNone/>
            </a:pPr>
            <a:endParaRPr lang="en-US" dirty="0"/>
          </a:p>
        </p:txBody>
      </p:sp>
      <p:pic>
        <p:nvPicPr>
          <p:cNvPr id="4" name="Google Shape;259;p31">
            <a:extLst>
              <a:ext uri="{FF2B5EF4-FFF2-40B4-BE49-F238E27FC236}">
                <a16:creationId xmlns:a16="http://schemas.microsoft.com/office/drawing/2014/main" id="{FC5CE99D-4085-E87E-5D2E-3A729DB8B88F}"/>
              </a:ext>
            </a:extLst>
          </p:cNvPr>
          <p:cNvPicPr preferRelativeResize="0"/>
          <p:nvPr/>
        </p:nvPicPr>
        <p:blipFill>
          <a:blip r:embed="rId2">
            <a:alphaModFix/>
          </a:blip>
          <a:stretch>
            <a:fillRect/>
          </a:stretch>
        </p:blipFill>
        <p:spPr>
          <a:xfrm>
            <a:off x="738722" y="315753"/>
            <a:ext cx="2181478" cy="1059693"/>
          </a:xfrm>
          <a:prstGeom prst="rect">
            <a:avLst/>
          </a:prstGeom>
          <a:noFill/>
          <a:ln>
            <a:noFill/>
          </a:ln>
        </p:spPr>
      </p:pic>
    </p:spTree>
    <p:extLst>
      <p:ext uri="{BB962C8B-B14F-4D97-AF65-F5344CB8AC3E}">
        <p14:creationId xmlns:p14="http://schemas.microsoft.com/office/powerpoint/2010/main" val="2472304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References</a:t>
            </a:r>
            <a:endParaRPr/>
          </a:p>
        </p:txBody>
      </p:sp>
      <p:sp>
        <p:nvSpPr>
          <p:cNvPr id="258" name="Google Shape;258;p31"/>
          <p:cNvSpPr txBox="1">
            <a:spLocks noGrp="1"/>
          </p:cNvSpPr>
          <p:nvPr>
            <p:ph type="body" idx="1"/>
          </p:nvPr>
        </p:nvSpPr>
        <p:spPr>
          <a:xfrm>
            <a:off x="819150" y="1990725"/>
            <a:ext cx="7507200" cy="29013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2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https://www.pdinfo.com/pd-info-faq.php</a:t>
            </a:r>
            <a:endParaRPr sz="1200"/>
          </a:p>
          <a:p>
            <a:pPr marL="0" lvl="0" indent="0" algn="l" rtl="0">
              <a:spcBef>
                <a:spcPts val="1200"/>
              </a:spcBef>
              <a:spcAft>
                <a:spcPts val="0"/>
              </a:spcAft>
              <a:buNone/>
            </a:pPr>
            <a:r>
              <a:rPr lang="en" sz="1200" u="sng">
                <a:solidFill>
                  <a:schemeClr val="hlink"/>
                </a:solidFill>
                <a:hlinkClick r:id="rId4"/>
              </a:rPr>
              <a:t>https://www.iipta.com/whats-difference-public-domain-fair-use-definitions-examples/#:~:text=The%20term%20%E2%80%9Cpublic%20domain%E2%80%9D%20refers%20to%20creative%20materials,permission%2C%20but%20no%20one%20can%20ever%20own%20it</a:t>
            </a:r>
            <a:r>
              <a:rPr lang="en" sz="1200"/>
              <a:t>.</a:t>
            </a:r>
            <a:endParaRPr sz="1200"/>
          </a:p>
          <a:p>
            <a:pPr marL="0" lvl="0" indent="0" algn="l" rtl="0">
              <a:spcBef>
                <a:spcPts val="1200"/>
              </a:spcBef>
              <a:spcAft>
                <a:spcPts val="0"/>
              </a:spcAft>
              <a:buNone/>
            </a:pPr>
            <a:r>
              <a:rPr lang="en" sz="1200" u="sng">
                <a:solidFill>
                  <a:schemeClr val="hlink"/>
                </a:solidFill>
                <a:hlinkClick r:id="rId5"/>
              </a:rPr>
              <a:t>https://cyber.harvard.edu/copyrightforlibrarians/Module_1:_Copyright_and_the_Public_Domain</a:t>
            </a:r>
            <a:endParaRPr sz="1200"/>
          </a:p>
          <a:p>
            <a:pPr marL="0" lvl="0" indent="0" algn="l" rtl="0">
              <a:spcBef>
                <a:spcPts val="1200"/>
              </a:spcBef>
              <a:spcAft>
                <a:spcPts val="0"/>
              </a:spcAft>
              <a:buNone/>
            </a:pPr>
            <a:r>
              <a:rPr lang="en" sz="1200" u="sng">
                <a:solidFill>
                  <a:schemeClr val="hlink"/>
                </a:solidFill>
                <a:hlinkClick r:id="rId6"/>
              </a:rPr>
              <a:t>https://copyright.universityofcalifornia.edu/use/public-domain.html</a:t>
            </a:r>
            <a:endParaRPr sz="1200"/>
          </a:p>
          <a:p>
            <a:pPr marL="0" lvl="0" indent="0" algn="l" rtl="0">
              <a:spcBef>
                <a:spcPts val="1200"/>
              </a:spcBef>
              <a:spcAft>
                <a:spcPts val="0"/>
              </a:spcAft>
              <a:buNone/>
            </a:pPr>
            <a:r>
              <a:rPr lang="en" sz="1200" u="sng">
                <a:solidFill>
                  <a:schemeClr val="hlink"/>
                </a:solidFill>
                <a:hlinkClick r:id="rId7"/>
              </a:rPr>
              <a:t>https://web.law.duke.edu/cspd/</a:t>
            </a:r>
            <a:endParaRPr sz="1200"/>
          </a:p>
          <a:p>
            <a:pPr marL="0" lvl="0" indent="0" algn="l" rtl="0">
              <a:spcBef>
                <a:spcPts val="1200"/>
              </a:spcBef>
              <a:spcAft>
                <a:spcPts val="0"/>
              </a:spcAft>
              <a:buNone/>
            </a:pPr>
            <a:r>
              <a:rPr lang="en" sz="1200" u="sng">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https://web.law.duke.edu/cspd/publicdomainday/2022/</a:t>
            </a:r>
            <a:endParaRPr sz="1200"/>
          </a:p>
          <a:p>
            <a:pPr marL="0" lvl="0" indent="0" algn="l" rtl="0">
              <a:spcBef>
                <a:spcPts val="1200"/>
              </a:spcBef>
              <a:spcAft>
                <a:spcPts val="1200"/>
              </a:spcAft>
              <a:buNone/>
            </a:pPr>
            <a:endParaRPr sz="100"/>
          </a:p>
        </p:txBody>
      </p:sp>
      <p:pic>
        <p:nvPicPr>
          <p:cNvPr id="259" name="Google Shape;259;p31"/>
          <p:cNvPicPr preferRelativeResize="0"/>
          <p:nvPr/>
        </p:nvPicPr>
        <p:blipFill>
          <a:blip r:embed="rId9">
            <a:alphaModFix/>
          </a:blip>
          <a:stretch>
            <a:fillRect/>
          </a:stretch>
        </p:blipFill>
        <p:spPr>
          <a:xfrm>
            <a:off x="738722" y="276126"/>
            <a:ext cx="2181478" cy="1638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References</a:t>
            </a:r>
            <a:endParaRPr/>
          </a:p>
        </p:txBody>
      </p:sp>
      <p:sp>
        <p:nvSpPr>
          <p:cNvPr id="265" name="Google Shape;265;p32"/>
          <p:cNvSpPr txBox="1">
            <a:spLocks noGrp="1"/>
          </p:cNvSpPr>
          <p:nvPr>
            <p:ph type="body" idx="1"/>
          </p:nvPr>
        </p:nvSpPr>
        <p:spPr>
          <a:xfrm>
            <a:off x="819150" y="1990725"/>
            <a:ext cx="7507200" cy="29013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100" u="sng">
                <a:solidFill>
                  <a:schemeClr val="accent5"/>
                </a:solidFill>
                <a:hlinkClick r:id="rId3">
                  <a:extLst>
                    <a:ext uri="{A12FA001-AC4F-418D-AE19-62706E023703}">
                      <ahyp:hlinkClr xmlns:ahyp="http://schemas.microsoft.com/office/drawing/2018/hyperlinkcolor" val="tx"/>
                    </a:ext>
                  </a:extLst>
                </a:hlinkClick>
              </a:rPr>
              <a:t>https://web.law.duke.edu/cspd/publicdomainday/2022/</a:t>
            </a:r>
            <a:endParaRPr sz="1100"/>
          </a:p>
          <a:p>
            <a:pPr marL="0" lvl="0" indent="0" algn="l" rtl="0">
              <a:spcBef>
                <a:spcPts val="1200"/>
              </a:spcBef>
              <a:spcAft>
                <a:spcPts val="0"/>
              </a:spcAft>
              <a:buNone/>
            </a:pPr>
            <a:r>
              <a:rPr lang="en" sz="1100" u="sng">
                <a:solidFill>
                  <a:schemeClr val="accent5"/>
                </a:solidFill>
                <a:hlinkClick r:id="rId4">
                  <a:extLst>
                    <a:ext uri="{A12FA001-AC4F-418D-AE19-62706E023703}">
                      <ahyp:hlinkClr xmlns:ahyp="http://schemas.microsoft.com/office/drawing/2018/hyperlinkcolor" val="tx"/>
                    </a:ext>
                  </a:extLst>
                </a:hlinkClick>
              </a:rPr>
              <a:t>https://theartistsjd.com/public-domain/</a:t>
            </a:r>
            <a:endParaRPr sz="1100"/>
          </a:p>
          <a:p>
            <a:pPr marL="0" lvl="0" indent="0" algn="l" rtl="0">
              <a:spcBef>
                <a:spcPts val="1200"/>
              </a:spcBef>
              <a:spcAft>
                <a:spcPts val="0"/>
              </a:spcAft>
              <a:buNone/>
            </a:pPr>
            <a:r>
              <a:rPr lang="en" sz="1100" u="sng">
                <a:solidFill>
                  <a:schemeClr val="accent5"/>
                </a:solidFill>
                <a:hlinkClick r:id="rId5">
                  <a:extLst>
                    <a:ext uri="{A12FA001-AC4F-418D-AE19-62706E023703}">
                      <ahyp:hlinkClr xmlns:ahyp="http://schemas.microsoft.com/office/drawing/2018/hyperlinkcolor" val="tx"/>
                    </a:ext>
                  </a:extLst>
                </a:hlinkClick>
              </a:rPr>
              <a:t>https://www.washingtonpost.com/news/the-switch/wp/2013/10/25/15-years-ago-congress-kept-mickey-mouse-out-of-the-public-domain-will-they-do-it-again/</a:t>
            </a:r>
            <a:endParaRPr sz="1100"/>
          </a:p>
          <a:p>
            <a:pPr marL="0" lvl="0" indent="0" algn="l" rtl="0">
              <a:spcBef>
                <a:spcPts val="1200"/>
              </a:spcBef>
              <a:spcAft>
                <a:spcPts val="0"/>
              </a:spcAft>
              <a:buNone/>
            </a:pPr>
            <a:r>
              <a:rPr lang="en" sz="1100" u="sng">
                <a:solidFill>
                  <a:schemeClr val="accent5"/>
                </a:solidFill>
                <a:hlinkClick r:id="rId6">
                  <a:extLst>
                    <a:ext uri="{A12FA001-AC4F-418D-AE19-62706E023703}">
                      <ahyp:hlinkClr xmlns:ahyp="http://schemas.microsoft.com/office/drawing/2018/hyperlinkcolor" val="tx"/>
                    </a:ext>
                  </a:extLst>
                </a:hlinkClick>
              </a:rPr>
              <a:t>https://www.lib.umn.edu/services/copyright/basics#:~:text=The%20classroom%20use%20exemption,perform%20or%20display%20any%20works</a:t>
            </a:r>
            <a:endParaRPr sz="1100"/>
          </a:p>
          <a:p>
            <a:pPr marL="0" lvl="0" indent="0" algn="l" rtl="0">
              <a:spcBef>
                <a:spcPts val="1200"/>
              </a:spcBef>
              <a:spcAft>
                <a:spcPts val="0"/>
              </a:spcAft>
              <a:buNone/>
            </a:pPr>
            <a:r>
              <a:rPr lang="en" sz="1100" u="sng">
                <a:solidFill>
                  <a:schemeClr val="accent5"/>
                </a:solidFill>
                <a:hlinkClick r:id="rId7">
                  <a:extLst>
                    <a:ext uri="{A12FA001-AC4F-418D-AE19-62706E023703}">
                      <ahyp:hlinkClr xmlns:ahyp="http://schemas.microsoft.com/office/drawing/2018/hyperlinkcolor" val="tx"/>
                    </a:ext>
                  </a:extLst>
                </a:hlinkClick>
              </a:rPr>
              <a:t>https://creativecommons.org/about/</a:t>
            </a:r>
            <a:endParaRPr sz="1100"/>
          </a:p>
          <a:p>
            <a:pPr marL="0" lvl="0" indent="0" algn="l" rtl="0">
              <a:spcBef>
                <a:spcPts val="1200"/>
              </a:spcBef>
              <a:spcAft>
                <a:spcPts val="0"/>
              </a:spcAft>
              <a:buNone/>
            </a:pPr>
            <a:r>
              <a:rPr lang="en" sz="1100" u="sng">
                <a:solidFill>
                  <a:schemeClr val="accent5"/>
                </a:solidFill>
                <a:hlinkClick r:id="rId8">
                  <a:extLst>
                    <a:ext uri="{A12FA001-AC4F-418D-AE19-62706E023703}">
                      <ahyp:hlinkClr xmlns:ahyp="http://schemas.microsoft.com/office/drawing/2018/hyperlinkcolor" val="tx"/>
                    </a:ext>
                  </a:extLst>
                </a:hlinkClick>
              </a:rPr>
              <a:t>https://www.copyrightuser.org/create/creators-discuss/teachers-students/</a:t>
            </a:r>
            <a:endParaRPr sz="1100"/>
          </a:p>
          <a:p>
            <a:pPr marL="0" lvl="0" indent="0" algn="l" rtl="0">
              <a:spcBef>
                <a:spcPts val="1200"/>
              </a:spcBef>
              <a:spcAft>
                <a:spcPts val="1200"/>
              </a:spcAft>
              <a:buNone/>
            </a:pPr>
            <a:endParaRPr sz="1100"/>
          </a:p>
        </p:txBody>
      </p:sp>
      <p:pic>
        <p:nvPicPr>
          <p:cNvPr id="266" name="Google Shape;266;p32"/>
          <p:cNvPicPr preferRelativeResize="0"/>
          <p:nvPr/>
        </p:nvPicPr>
        <p:blipFill>
          <a:blip r:embed="rId9">
            <a:alphaModFix/>
          </a:blip>
          <a:stretch>
            <a:fillRect/>
          </a:stretch>
        </p:blipFill>
        <p:spPr>
          <a:xfrm>
            <a:off x="738722" y="276126"/>
            <a:ext cx="2181478" cy="163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819150" y="5408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dirty="0">
                <a:solidFill>
                  <a:srgbClr val="C00000"/>
                </a:solidFill>
              </a:rPr>
              <a:t>Topics Covered</a:t>
            </a:r>
            <a:endParaRPr sz="4400" dirty="0">
              <a:solidFill>
                <a:srgbClr val="C00000"/>
              </a:solidFill>
            </a:endParaRPr>
          </a:p>
        </p:txBody>
      </p:sp>
      <p:sp>
        <p:nvSpPr>
          <p:cNvPr id="145" name="Google Shape;145;p15"/>
          <p:cNvSpPr txBox="1">
            <a:spLocks noGrp="1"/>
          </p:cNvSpPr>
          <p:nvPr>
            <p:ph type="body" idx="1"/>
          </p:nvPr>
        </p:nvSpPr>
        <p:spPr>
          <a:xfrm>
            <a:off x="819150" y="1466975"/>
            <a:ext cx="7505700" cy="2991600"/>
          </a:xfrm>
          <a:prstGeom prst="rect">
            <a:avLst/>
          </a:prstGeom>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None/>
            </a:pPr>
            <a:r>
              <a:rPr lang="en" sz="3400" dirty="0">
                <a:latin typeface="Arial"/>
                <a:ea typeface="Arial"/>
                <a:cs typeface="Arial"/>
                <a:sym typeface="Arial"/>
              </a:rPr>
              <a:t>Public Domain</a:t>
            </a:r>
            <a:endParaRPr sz="3400" dirty="0">
              <a:latin typeface="Arial"/>
              <a:ea typeface="Arial"/>
              <a:cs typeface="Arial"/>
              <a:sym typeface="Arial"/>
            </a:endParaRPr>
          </a:p>
          <a:p>
            <a:pPr marL="0" lvl="0" indent="0" algn="ctr" rtl="0">
              <a:lnSpc>
                <a:spcPct val="100000"/>
              </a:lnSpc>
              <a:spcBef>
                <a:spcPts val="1200"/>
              </a:spcBef>
              <a:spcAft>
                <a:spcPts val="0"/>
              </a:spcAft>
              <a:buNone/>
            </a:pPr>
            <a:r>
              <a:rPr lang="en" sz="3400" dirty="0">
                <a:latin typeface="Arial"/>
                <a:ea typeface="Arial"/>
                <a:cs typeface="Arial"/>
                <a:sym typeface="Arial"/>
              </a:rPr>
              <a:t>Copyright Laws</a:t>
            </a:r>
            <a:endParaRPr sz="3400" dirty="0">
              <a:latin typeface="Arial"/>
              <a:ea typeface="Arial"/>
              <a:cs typeface="Arial"/>
              <a:sym typeface="Arial"/>
            </a:endParaRPr>
          </a:p>
          <a:p>
            <a:pPr marL="0" lvl="0" indent="0" algn="ctr" rtl="0">
              <a:lnSpc>
                <a:spcPct val="100000"/>
              </a:lnSpc>
              <a:spcBef>
                <a:spcPts val="1200"/>
              </a:spcBef>
              <a:spcAft>
                <a:spcPts val="0"/>
              </a:spcAft>
              <a:buNone/>
            </a:pPr>
            <a:r>
              <a:rPr lang="en" sz="3400" dirty="0">
                <a:latin typeface="Arial"/>
                <a:ea typeface="Arial"/>
                <a:cs typeface="Arial"/>
                <a:sym typeface="Arial"/>
              </a:rPr>
              <a:t>Publishing Process</a:t>
            </a:r>
            <a:endParaRPr sz="3400" dirty="0">
              <a:latin typeface="Arial"/>
              <a:ea typeface="Arial"/>
              <a:cs typeface="Arial"/>
              <a:sym typeface="Arial"/>
            </a:endParaRPr>
          </a:p>
          <a:p>
            <a:pPr marL="0" lvl="0" indent="0" algn="ctr" rtl="0">
              <a:lnSpc>
                <a:spcPct val="100000"/>
              </a:lnSpc>
              <a:spcBef>
                <a:spcPts val="1200"/>
              </a:spcBef>
              <a:spcAft>
                <a:spcPts val="0"/>
              </a:spcAft>
              <a:buNone/>
            </a:pPr>
            <a:r>
              <a:rPr lang="en" sz="3400" dirty="0">
                <a:latin typeface="Arial"/>
                <a:ea typeface="Arial"/>
                <a:cs typeface="Arial"/>
                <a:sym typeface="Arial"/>
              </a:rPr>
              <a:t>Cognitive Relations</a:t>
            </a:r>
            <a:endParaRPr sz="3400" dirty="0">
              <a:latin typeface="Arial"/>
              <a:ea typeface="Arial"/>
              <a:cs typeface="Arial"/>
              <a:sym typeface="Arial"/>
            </a:endParaRPr>
          </a:p>
          <a:p>
            <a:pPr marL="0" lvl="0" indent="0" algn="ctr" rtl="0">
              <a:lnSpc>
                <a:spcPct val="100000"/>
              </a:lnSpc>
              <a:spcBef>
                <a:spcPts val="1200"/>
              </a:spcBef>
              <a:spcAft>
                <a:spcPts val="1200"/>
              </a:spcAft>
              <a:buNone/>
            </a:pPr>
            <a:r>
              <a:rPr lang="en" sz="3400" dirty="0">
                <a:latin typeface="Arial"/>
                <a:ea typeface="Arial"/>
                <a:cs typeface="Arial"/>
                <a:sym typeface="Arial"/>
              </a:rPr>
              <a:t>Group Activity </a:t>
            </a:r>
            <a:endParaRPr sz="3400" dirty="0">
              <a:latin typeface="Arial"/>
              <a:ea typeface="Arial"/>
              <a:cs typeface="Arial"/>
              <a:sym typeface="Arial"/>
            </a:endParaRPr>
          </a:p>
        </p:txBody>
      </p:sp>
      <p:pic>
        <p:nvPicPr>
          <p:cNvPr id="146" name="Google Shape;146;p15"/>
          <p:cNvPicPr preferRelativeResize="0"/>
          <p:nvPr/>
        </p:nvPicPr>
        <p:blipFill>
          <a:blip r:embed="rId3">
            <a:alphaModFix/>
          </a:blip>
          <a:stretch>
            <a:fillRect/>
          </a:stretch>
        </p:blipFill>
        <p:spPr>
          <a:xfrm>
            <a:off x="361850" y="540800"/>
            <a:ext cx="2027850" cy="2027850"/>
          </a:xfrm>
          <a:prstGeom prst="rect">
            <a:avLst/>
          </a:prstGeom>
          <a:noFill/>
          <a:ln>
            <a:noFill/>
          </a:ln>
        </p:spPr>
      </p:pic>
      <p:pic>
        <p:nvPicPr>
          <p:cNvPr id="147" name="Google Shape;147;p15"/>
          <p:cNvPicPr preferRelativeResize="0"/>
          <p:nvPr/>
        </p:nvPicPr>
        <p:blipFill>
          <a:blip r:embed="rId4">
            <a:alphaModFix/>
          </a:blip>
          <a:stretch>
            <a:fillRect/>
          </a:stretch>
        </p:blipFill>
        <p:spPr>
          <a:xfrm>
            <a:off x="7159025" y="3035075"/>
            <a:ext cx="1136600" cy="1515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C00000"/>
                </a:solidFill>
              </a:rPr>
              <a:t>Public Domain</a:t>
            </a:r>
            <a:endParaRPr dirty="0">
              <a:solidFill>
                <a:srgbClr val="C00000"/>
              </a:solidFill>
            </a:endParaRPr>
          </a:p>
        </p:txBody>
      </p:sp>
      <p:sp>
        <p:nvSpPr>
          <p:cNvPr id="153" name="Google Shape;153;p16"/>
          <p:cNvSpPr txBox="1">
            <a:spLocks noGrp="1"/>
          </p:cNvSpPr>
          <p:nvPr>
            <p:ph type="body" idx="1"/>
          </p:nvPr>
        </p:nvSpPr>
        <p:spPr>
          <a:xfrm>
            <a:off x="819150" y="1914525"/>
            <a:ext cx="7505700" cy="2448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Arial"/>
              <a:buChar char="●"/>
            </a:pPr>
            <a:r>
              <a:rPr lang="en" sz="1500" dirty="0">
                <a:latin typeface="Arial"/>
                <a:ea typeface="Arial"/>
                <a:cs typeface="Arial"/>
                <a:sym typeface="Arial"/>
              </a:rPr>
              <a:t>What is it?</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Anything that is not protected under Copyright Laws</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Not protected by intellectual property laws (copyright, trademark, or patent laws)</a:t>
            </a:r>
            <a:endParaRPr sz="1500"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dirty="0">
                <a:latin typeface="Arial"/>
                <a:ea typeface="Arial"/>
                <a:cs typeface="Arial"/>
                <a:sym typeface="Arial"/>
              </a:rPr>
              <a:t>Anything published on or before 1/1/1924 is in the Public domain</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Government paperwork or images are also in the public domain</a:t>
            </a:r>
            <a:endParaRPr sz="1500"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dirty="0">
                <a:latin typeface="Arial"/>
                <a:ea typeface="Arial"/>
                <a:cs typeface="Arial"/>
                <a:sym typeface="Arial"/>
              </a:rPr>
              <a:t>Why learn it?</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There have been instances where teachers use music in football game half-time performances and were sued for it</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To be safe when using information for lesson plans</a:t>
            </a:r>
            <a:endParaRPr sz="1500" dirty="0">
              <a:latin typeface="Arial"/>
              <a:ea typeface="Arial"/>
              <a:cs typeface="Arial"/>
              <a:sym typeface="Arial"/>
            </a:endParaRPr>
          </a:p>
        </p:txBody>
      </p:sp>
      <p:pic>
        <p:nvPicPr>
          <p:cNvPr id="154" name="Google Shape;154;p16"/>
          <p:cNvPicPr preferRelativeResize="0"/>
          <p:nvPr/>
        </p:nvPicPr>
        <p:blipFill>
          <a:blip r:embed="rId3">
            <a:alphaModFix/>
          </a:blip>
          <a:stretch>
            <a:fillRect/>
          </a:stretch>
        </p:blipFill>
        <p:spPr>
          <a:xfrm>
            <a:off x="4957962" y="787774"/>
            <a:ext cx="3036188" cy="107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C00000"/>
                </a:solidFill>
              </a:rPr>
              <a:t>Public Domain</a:t>
            </a:r>
            <a:endParaRPr dirty="0">
              <a:solidFill>
                <a:srgbClr val="C00000"/>
              </a:solidFill>
            </a:endParaRPr>
          </a:p>
        </p:txBody>
      </p:sp>
      <p:sp>
        <p:nvSpPr>
          <p:cNvPr id="160" name="Google Shape;160;p17"/>
          <p:cNvSpPr txBox="1">
            <a:spLocks noGrp="1"/>
          </p:cNvSpPr>
          <p:nvPr>
            <p:ph type="body" idx="1"/>
          </p:nvPr>
        </p:nvSpPr>
        <p:spPr>
          <a:xfrm>
            <a:off x="819150" y="17621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Arial"/>
                <a:ea typeface="Arial"/>
                <a:cs typeface="Arial"/>
                <a:sym typeface="Arial"/>
              </a:rPr>
              <a:t>Questions that need to be asked before using the work:</a:t>
            </a:r>
            <a:endParaRPr sz="1500" dirty="0">
              <a:latin typeface="Arial"/>
              <a:ea typeface="Arial"/>
              <a:cs typeface="Arial"/>
              <a:sym typeface="Arial"/>
            </a:endParaRPr>
          </a:p>
          <a:p>
            <a:pPr marL="457200" lvl="0" indent="-323850" algn="l" rtl="0">
              <a:spcBef>
                <a:spcPts val="1200"/>
              </a:spcBef>
              <a:spcAft>
                <a:spcPts val="0"/>
              </a:spcAft>
              <a:buSzPts val="1500"/>
              <a:buFont typeface="Arial"/>
              <a:buChar char="●"/>
            </a:pPr>
            <a:r>
              <a:rPr lang="en" sz="1500" dirty="0">
                <a:latin typeface="Arial"/>
                <a:ea typeface="Arial"/>
                <a:cs typeface="Arial"/>
                <a:sym typeface="Arial"/>
              </a:rPr>
              <a:t>Did a U.S. government employee within the scope of their job create the work</a:t>
            </a:r>
            <a:endParaRPr sz="1500"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dirty="0">
                <a:latin typeface="Arial"/>
                <a:ea typeface="Arial"/>
                <a:cs typeface="Arial"/>
                <a:sym typeface="Arial"/>
              </a:rPr>
              <a:t>Is the author alive or dead? If the author has a died, what year did they die?</a:t>
            </a:r>
            <a:endParaRPr sz="1500"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dirty="0">
                <a:latin typeface="Arial"/>
                <a:ea typeface="Arial"/>
                <a:cs typeface="Arial"/>
                <a:sym typeface="Arial"/>
              </a:rPr>
              <a:t>Is the work published? If so, what was the year of first publication?</a:t>
            </a:r>
            <a:endParaRPr sz="1500"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dirty="0">
                <a:latin typeface="Arial"/>
                <a:ea typeface="Arial"/>
                <a:cs typeface="Arial"/>
                <a:sym typeface="Arial"/>
              </a:rPr>
              <a:t>Was the work first published with a copyright notice?</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If the work was not published in or before 1977 then it has fallen in the public domain (hint 5 year to file)</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The Majority of music up to 1925 is now available in the public domain</a:t>
            </a:r>
            <a:endParaRPr sz="1500" dirty="0">
              <a:latin typeface="Arial"/>
              <a:ea typeface="Arial"/>
              <a:cs typeface="Arial"/>
              <a:sym typeface="Arial"/>
            </a:endParaRPr>
          </a:p>
          <a:p>
            <a:pPr marL="914400" lvl="1" indent="-323850" algn="l" rtl="0">
              <a:spcBef>
                <a:spcPts val="0"/>
              </a:spcBef>
              <a:spcAft>
                <a:spcPts val="0"/>
              </a:spcAft>
              <a:buSzPts val="1500"/>
              <a:buFont typeface="Arial"/>
              <a:buChar char="○"/>
            </a:pPr>
            <a:r>
              <a:rPr lang="en" sz="1500" dirty="0">
                <a:latin typeface="Arial"/>
                <a:ea typeface="Arial"/>
                <a:cs typeface="Arial"/>
                <a:sym typeface="Arial"/>
              </a:rPr>
              <a:t>More than likely everything that belongs to Disney, still belongs to Disney</a:t>
            </a:r>
            <a:endParaRPr sz="1500"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dirty="0">
                <a:latin typeface="Arial"/>
                <a:ea typeface="Arial"/>
                <a:cs typeface="Arial"/>
                <a:sym typeface="Arial"/>
              </a:rPr>
              <a:t>Was the copyright renewed ?</a:t>
            </a:r>
            <a:endParaRPr sz="1500" dirty="0">
              <a:latin typeface="Arial"/>
              <a:ea typeface="Arial"/>
              <a:cs typeface="Arial"/>
              <a:sym typeface="Arial"/>
            </a:endParaRPr>
          </a:p>
        </p:txBody>
      </p:sp>
      <p:pic>
        <p:nvPicPr>
          <p:cNvPr id="161" name="Google Shape;161;p17"/>
          <p:cNvPicPr preferRelativeResize="0"/>
          <p:nvPr/>
        </p:nvPicPr>
        <p:blipFill>
          <a:blip r:embed="rId3">
            <a:alphaModFix/>
          </a:blip>
          <a:stretch>
            <a:fillRect/>
          </a:stretch>
        </p:blipFill>
        <p:spPr>
          <a:xfrm>
            <a:off x="6170800" y="402975"/>
            <a:ext cx="1839851" cy="1839851"/>
          </a:xfrm>
          <a:prstGeom prst="rect">
            <a:avLst/>
          </a:prstGeom>
          <a:noFill/>
          <a:ln>
            <a:noFill/>
          </a:ln>
        </p:spPr>
      </p:pic>
      <p:pic>
        <p:nvPicPr>
          <p:cNvPr id="162" name="Google Shape;162;p17" descr="Viewer request for 0nyX_St1Le&#10;&#10;Free sheet music in Public Domain: https://imslp.org/wiki/The_Entertainer_(Joplin%2C_Scott)&#10;&#10;My Patreon:  http://www.patreon.com/paulbarton for those that like to support online creators from as little as 1$ a month." title="Scott Joplin &quot;The Entertainer&quot; Paul Barton, FEURICH HP piano">
            <a:hlinkClick r:id="rId4"/>
          </p:cNvPr>
          <p:cNvPicPr preferRelativeResize="0"/>
          <p:nvPr/>
        </p:nvPicPr>
        <p:blipFill>
          <a:blip r:embed="rId5">
            <a:alphaModFix/>
          </a:blip>
          <a:stretch>
            <a:fillRect/>
          </a:stretch>
        </p:blipFill>
        <p:spPr>
          <a:xfrm>
            <a:off x="7962126" y="4210128"/>
            <a:ext cx="907598" cy="6807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C00000"/>
                </a:solidFill>
              </a:rPr>
              <a:t>Copyright</a:t>
            </a:r>
            <a:r>
              <a:rPr lang="en" dirty="0"/>
              <a:t> </a:t>
            </a:r>
            <a:endParaRPr dirty="0"/>
          </a:p>
        </p:txBody>
      </p:sp>
      <p:sp>
        <p:nvSpPr>
          <p:cNvPr id="168" name="Google Shape;168;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Arial"/>
              <a:buChar char="●"/>
            </a:pPr>
            <a:r>
              <a:rPr lang="en" sz="1200" dirty="0">
                <a:solidFill>
                  <a:schemeClr val="accent6">
                    <a:lumMod val="75000"/>
                  </a:schemeClr>
                </a:solidFill>
                <a:latin typeface="Arial"/>
                <a:ea typeface="Arial"/>
                <a:cs typeface="Arial"/>
                <a:sym typeface="Arial"/>
              </a:rPr>
              <a:t>What's the difference between Public Domain and Copyright Laws?</a:t>
            </a:r>
            <a:endParaRPr sz="1200" dirty="0">
              <a:solidFill>
                <a:schemeClr val="accent6">
                  <a:lumMod val="75000"/>
                </a:schemeClr>
              </a:solidFill>
              <a:latin typeface="Arial"/>
              <a:ea typeface="Arial"/>
              <a:cs typeface="Arial"/>
              <a:sym typeface="Arial"/>
            </a:endParaRPr>
          </a:p>
          <a:p>
            <a:pPr marL="914400" lvl="1" indent="-304800" algn="l" rtl="0">
              <a:spcBef>
                <a:spcPts val="0"/>
              </a:spcBef>
              <a:spcAft>
                <a:spcPts val="0"/>
              </a:spcAft>
              <a:buClr>
                <a:srgbClr val="000000"/>
              </a:buClr>
              <a:buSzPts val="1200"/>
              <a:buFont typeface="Arial"/>
              <a:buChar char="○"/>
            </a:pPr>
            <a:r>
              <a:rPr lang="en" sz="1200" dirty="0">
                <a:solidFill>
                  <a:srgbClr val="000000"/>
                </a:solidFill>
                <a:latin typeface="Arial"/>
                <a:ea typeface="Arial"/>
                <a:cs typeface="Arial"/>
                <a:sym typeface="Arial"/>
              </a:rPr>
              <a:t>Public domain “refers to creative materials that are not protected by intellectual property laws such as copyright, trademark, or patent laws” (IIPTA) Anyone can have access and use the works without asking for permission or to use it because no one owns it.</a:t>
            </a:r>
            <a:endParaRPr sz="1200" dirty="0">
              <a:solidFill>
                <a:srgbClr val="000000"/>
              </a:solidFill>
              <a:latin typeface="Arial"/>
              <a:ea typeface="Arial"/>
              <a:cs typeface="Arial"/>
              <a:sym typeface="Arial"/>
            </a:endParaRPr>
          </a:p>
          <a:p>
            <a:pPr marL="914400" lvl="1" indent="-304800" algn="l" rtl="0">
              <a:spcBef>
                <a:spcPts val="0"/>
              </a:spcBef>
              <a:spcAft>
                <a:spcPts val="0"/>
              </a:spcAft>
              <a:buSzPts val="1200"/>
              <a:buFont typeface="Arial"/>
              <a:buChar char="○"/>
            </a:pPr>
            <a:r>
              <a:rPr lang="en" sz="1200" dirty="0">
                <a:solidFill>
                  <a:srgbClr val="000000"/>
                </a:solidFill>
                <a:latin typeface="Arial"/>
                <a:ea typeface="Arial"/>
                <a:cs typeface="Arial"/>
                <a:sym typeface="Arial"/>
              </a:rPr>
              <a:t>Copyright is “a legal concept that grants authors and artists control over certain uses of their creations for defined periods of time. It limits who may copy, change, perform, or share those creations.” (Harvard Berkman)</a:t>
            </a:r>
            <a:endParaRPr sz="1200" dirty="0">
              <a:latin typeface="Arial"/>
              <a:ea typeface="Arial"/>
              <a:cs typeface="Arial"/>
              <a:sym typeface="Arial"/>
            </a:endParaRPr>
          </a:p>
          <a:p>
            <a:pPr marL="457200" lvl="0" indent="-304800" algn="l" rtl="0">
              <a:spcBef>
                <a:spcPts val="0"/>
              </a:spcBef>
              <a:spcAft>
                <a:spcPts val="0"/>
              </a:spcAft>
              <a:buSzPts val="1200"/>
              <a:buChar char="●"/>
            </a:pPr>
            <a:r>
              <a:rPr lang="en" sz="1200" dirty="0">
                <a:solidFill>
                  <a:schemeClr val="accent6">
                    <a:lumMod val="75000"/>
                  </a:schemeClr>
                </a:solidFill>
                <a:latin typeface="Arial"/>
                <a:ea typeface="Arial"/>
                <a:cs typeface="Arial"/>
                <a:sym typeface="Arial"/>
              </a:rPr>
              <a:t>Copyright Clause of the US Constitution states</a:t>
            </a:r>
            <a:endParaRPr sz="1200" dirty="0">
              <a:solidFill>
                <a:schemeClr val="accent6">
                  <a:lumMod val="75000"/>
                </a:schemeClr>
              </a:solidFill>
              <a:latin typeface="Arial"/>
              <a:ea typeface="Arial"/>
              <a:cs typeface="Arial"/>
              <a:sym typeface="Arial"/>
            </a:endParaRPr>
          </a:p>
          <a:p>
            <a:pPr marL="914400" lvl="1" indent="-304800" algn="l" rtl="0">
              <a:spcBef>
                <a:spcPts val="0"/>
              </a:spcBef>
              <a:spcAft>
                <a:spcPts val="0"/>
              </a:spcAft>
              <a:buSzPts val="1200"/>
              <a:buFont typeface="Arial"/>
              <a:buChar char="○"/>
            </a:pPr>
            <a:r>
              <a:rPr lang="en" sz="1200" dirty="0">
                <a:solidFill>
                  <a:srgbClr val="000000"/>
                </a:solidFill>
                <a:latin typeface="Arial"/>
                <a:ea typeface="Arial"/>
                <a:cs typeface="Arial"/>
                <a:sym typeface="Arial"/>
              </a:rPr>
              <a:t> “Congress may grant authors copyright protection for their works for a limited time in order to promote the progress of science and useful arts” (US. Constitution, Article 1, Section 8, Clause 8)” (Harvard Berkman)</a:t>
            </a:r>
            <a:endParaRPr sz="1200" dirty="0">
              <a:latin typeface="Arial"/>
              <a:ea typeface="Arial"/>
              <a:cs typeface="Arial"/>
              <a:sym typeface="Arial"/>
            </a:endParaRPr>
          </a:p>
        </p:txBody>
      </p:sp>
      <p:pic>
        <p:nvPicPr>
          <p:cNvPr id="169" name="Google Shape;169;p18"/>
          <p:cNvPicPr preferRelativeResize="0"/>
          <p:nvPr/>
        </p:nvPicPr>
        <p:blipFill>
          <a:blip r:embed="rId3">
            <a:alphaModFix/>
          </a:blip>
          <a:stretch>
            <a:fillRect/>
          </a:stretch>
        </p:blipFill>
        <p:spPr>
          <a:xfrm>
            <a:off x="6279050" y="520300"/>
            <a:ext cx="1470423" cy="1470423"/>
          </a:xfrm>
          <a:prstGeom prst="rect">
            <a:avLst/>
          </a:prstGeom>
          <a:noFill/>
          <a:ln>
            <a:noFill/>
          </a:ln>
        </p:spPr>
      </p:pic>
      <p:pic>
        <p:nvPicPr>
          <p:cNvPr id="170" name="Google Shape;170;p18" descr="Johann Sebastian Bach's Toccata and Fugue in D Minor BWV 565 played by organist Hans-André Stamm on the Trost-Organ of the Stadtkirche in Waltershausen, Germany. &#10;Toccata et fugue en ré mineur BWV 565 de Johann Sebastian Bach, interprété par Hans-André Stamm sur l'orgue Trost de la Stadtkirche, à Waltershausen, Allemagne." title="J.S. Bach - Toccata and Fugue in D minor BWV 565">
            <a:hlinkClick r:id="rId4"/>
          </p:cNvPr>
          <p:cNvPicPr preferRelativeResize="0"/>
          <p:nvPr/>
        </p:nvPicPr>
        <p:blipFill>
          <a:blip r:embed="rId5">
            <a:alphaModFix/>
          </a:blip>
          <a:stretch>
            <a:fillRect/>
          </a:stretch>
        </p:blipFill>
        <p:spPr>
          <a:xfrm>
            <a:off x="7978625" y="4203425"/>
            <a:ext cx="934100" cy="700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9"/>
          <p:cNvPicPr preferRelativeResize="0"/>
          <p:nvPr/>
        </p:nvPicPr>
        <p:blipFill>
          <a:blip r:embed="rId3">
            <a:alphaModFix/>
          </a:blip>
          <a:stretch>
            <a:fillRect/>
          </a:stretch>
        </p:blipFill>
        <p:spPr>
          <a:xfrm>
            <a:off x="1498562" y="626425"/>
            <a:ext cx="6146875" cy="389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6C87-9516-8461-B1B1-49D3E25C1A1C}"/>
              </a:ext>
            </a:extLst>
          </p:cNvPr>
          <p:cNvSpPr>
            <a:spLocks noGrp="1"/>
          </p:cNvSpPr>
          <p:nvPr>
            <p:ph type="title"/>
          </p:nvPr>
        </p:nvSpPr>
        <p:spPr/>
        <p:txBody>
          <a:bodyPr/>
          <a:lstStyle/>
          <a:p>
            <a:pPr algn="ctr"/>
            <a:r>
              <a:rPr lang="en-US" dirty="0">
                <a:solidFill>
                  <a:srgbClr val="C00000"/>
                </a:solidFill>
                <a:effectLst>
                  <a:glow rad="228600">
                    <a:schemeClr val="accent6">
                      <a:satMod val="175000"/>
                      <a:alpha val="40000"/>
                    </a:schemeClr>
                  </a:glow>
                </a:effectLst>
              </a:rPr>
              <a:t>Fair Use</a:t>
            </a:r>
          </a:p>
        </p:txBody>
      </p:sp>
      <p:sp>
        <p:nvSpPr>
          <p:cNvPr id="3" name="Text Placeholder 2">
            <a:extLst>
              <a:ext uri="{FF2B5EF4-FFF2-40B4-BE49-F238E27FC236}">
                <a16:creationId xmlns:a16="http://schemas.microsoft.com/office/drawing/2014/main" id="{214B05B0-1F44-9656-B57C-C88DFE4B6E03}"/>
              </a:ext>
            </a:extLst>
          </p:cNvPr>
          <p:cNvSpPr>
            <a:spLocks noGrp="1"/>
          </p:cNvSpPr>
          <p:nvPr>
            <p:ph type="body" idx="1"/>
          </p:nvPr>
        </p:nvSpPr>
        <p:spPr/>
        <p:txBody>
          <a:bodyPr>
            <a:normAutofit/>
          </a:bodyPr>
          <a:lstStyle/>
          <a:p>
            <a:r>
              <a:rPr lang="en-US" b="1" dirty="0"/>
              <a:t>According to U.S. copywrite law – copyright infringements occur when music is used with permission. “</a:t>
            </a:r>
            <a:r>
              <a:rPr lang="en-US" dirty="0"/>
              <a:t>It does not matter if you use one second or the entire song, using copyrighted materials without the consent or permission of the copyright owner, constitutes copyright infringement.”</a:t>
            </a:r>
          </a:p>
          <a:p>
            <a:endParaRPr lang="en-US" dirty="0"/>
          </a:p>
          <a:p>
            <a:r>
              <a:rPr lang="en-US" dirty="0"/>
              <a:t>Sampling – was a major issue in the past – do not use without permission. </a:t>
            </a:r>
          </a:p>
          <a:p>
            <a:endParaRPr lang="en-US" dirty="0"/>
          </a:p>
          <a:p>
            <a:r>
              <a:rPr lang="en-US" dirty="0"/>
              <a:t>There are exceptions –– but there is a fee to the owner and legal agreements - a mechanical license.</a:t>
            </a:r>
          </a:p>
        </p:txBody>
      </p:sp>
      <p:pic>
        <p:nvPicPr>
          <p:cNvPr id="6" name="Graphic 5" descr="Music notes outline">
            <a:extLst>
              <a:ext uri="{FF2B5EF4-FFF2-40B4-BE49-F238E27FC236}">
                <a16:creationId xmlns:a16="http://schemas.microsoft.com/office/drawing/2014/main" id="{9074665B-DB52-1E14-9D41-6C3A081A2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4615" y="523863"/>
            <a:ext cx="914400" cy="914400"/>
          </a:xfrm>
          <a:prstGeom prst="rect">
            <a:avLst/>
          </a:prstGeom>
        </p:spPr>
      </p:pic>
      <p:pic>
        <p:nvPicPr>
          <p:cNvPr id="8" name="Graphic 7" descr="Music notes outline">
            <a:extLst>
              <a:ext uri="{FF2B5EF4-FFF2-40B4-BE49-F238E27FC236}">
                <a16:creationId xmlns:a16="http://schemas.microsoft.com/office/drawing/2014/main" id="{BF7E4ED9-F5EE-B7A7-09B2-A90D0367F3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1421" y="523863"/>
            <a:ext cx="914400" cy="914400"/>
          </a:xfrm>
          <a:prstGeom prst="rect">
            <a:avLst/>
          </a:prstGeom>
        </p:spPr>
      </p:pic>
    </p:spTree>
    <p:extLst>
      <p:ext uri="{BB962C8B-B14F-4D97-AF65-F5344CB8AC3E}">
        <p14:creationId xmlns:p14="http://schemas.microsoft.com/office/powerpoint/2010/main" val="3273390248"/>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{35AB9CDA-E150-D143-ABA1-F0E681F9843B}tf10001079</Template>
  <TotalTime>250</TotalTime>
  <Words>2484</Words>
  <Application>Microsoft Macintosh PowerPoint</Application>
  <PresentationFormat>On-screen Show (16:9)</PresentationFormat>
  <Paragraphs>253</Paragraphs>
  <Slides>35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Pacifico</vt:lpstr>
      <vt:lpstr>Nunito</vt:lpstr>
      <vt:lpstr>Arial</vt:lpstr>
      <vt:lpstr>Roboto</vt:lpstr>
      <vt:lpstr>Abadi</vt:lpstr>
      <vt:lpstr>Calibri</vt:lpstr>
      <vt:lpstr>Arial Rounded MT Bold</vt:lpstr>
      <vt:lpstr>Shift</vt:lpstr>
      <vt:lpstr>DKG McAllen 2023 Convention Let Your Journey Be Fruitful!</vt:lpstr>
      <vt:lpstr>A Musical Journey: Creation, Preservation, and Integrating Music Interrelationships and the Impact on Cognitive Functions </vt:lpstr>
      <vt:lpstr> Questions?  Dr. Cindy Kates cindy@cindykates.com www.CindyKates.com (409) 228-1998 </vt:lpstr>
      <vt:lpstr>Topics Covered</vt:lpstr>
      <vt:lpstr>Public Domain</vt:lpstr>
      <vt:lpstr>Public Domain</vt:lpstr>
      <vt:lpstr>Copyright </vt:lpstr>
      <vt:lpstr>PowerPoint Presentation</vt:lpstr>
      <vt:lpstr>Fair Use</vt:lpstr>
      <vt:lpstr>The TEACH Act</vt:lpstr>
      <vt:lpstr>Oops! And the Creative Commons License</vt:lpstr>
      <vt:lpstr>Publishing Process</vt:lpstr>
      <vt:lpstr>Publishing Process</vt:lpstr>
      <vt:lpstr>Cognitive Relation</vt:lpstr>
      <vt:lpstr>PowerPoint Presentation</vt:lpstr>
      <vt:lpstr>Activity</vt:lpstr>
      <vt:lpstr>Activity</vt:lpstr>
      <vt:lpstr>Activity</vt:lpstr>
      <vt:lpstr>Activity</vt:lpstr>
      <vt:lpstr>Activity</vt:lpstr>
      <vt:lpstr>Activity</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Songs &amp; Rhymes for the Classroom Teacher  </vt:lpstr>
      <vt:lpstr>Summary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DKG Lubbock 2022 Convention Let the wind guide your journey</dc:title>
  <cp:lastModifiedBy>Cindy Kates-Hammond</cp:lastModifiedBy>
  <cp:revision>26</cp:revision>
  <dcterms:modified xsi:type="dcterms:W3CDTF">2023-06-09T22:36:09Z</dcterms:modified>
</cp:coreProperties>
</file>