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82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4DC510-ABE0-4B7F-9F30-9A0077611BC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en-US" dirty="0">
                <a:latin typeface="Calibri" panose="020F0502020204030204" pitchFamily="34" charset="0"/>
                <a:ea typeface="Arial" panose="020B0604020202020204" pitchFamily="34" charset="0"/>
              </a:rPr>
            </a:fld>
            <a:endParaRPr lang="en-US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hyperlink" Target="mailto:kittyspeer@att.net" TargetMode="External"/><Relationship Id="rId7" Type="http://schemas.openxmlformats.org/officeDocument/2006/relationships/hyperlink" Target="mailto:ulana@swbell.net" TargetMode="External"/><Relationship Id="rId6" Type="http://schemas.openxmlformats.org/officeDocument/2006/relationships/hyperlink" Target="mailto:texasmax77@gmail.com" TargetMode="External"/><Relationship Id="rId5" Type="http://schemas.openxmlformats.org/officeDocument/2006/relationships/hyperlink" Target="mailto:molliemc24@gmail.com" TargetMode="External"/><Relationship Id="rId4" Type="http://schemas.openxmlformats.org/officeDocument/2006/relationships/hyperlink" Target="mailto:reneejones1@gmail.com" TargetMode="External"/><Relationship Id="rId3" Type="http://schemas.openxmlformats.org/officeDocument/2006/relationships/hyperlink" Target="mailto:la.engelking2@verizon.net" TargetMode="External"/><Relationship Id="rId2" Type="http://schemas.openxmlformats.org/officeDocument/2006/relationships/hyperlink" Target="mailto:djtitx72@live.com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ClrTx/>
              <a:buSzTx/>
              <a:buFontTx/>
              <a:buNone/>
            </a:pPr>
            <a:r>
              <a:rPr dirty="0"/>
              <a:t>Keys to Unlocking</a:t>
            </a:r>
            <a:br>
              <a:rPr dirty="0"/>
            </a:br>
            <a:r>
              <a:rPr dirty="0"/>
              <a:t> Your Chapter’s Archives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 by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2019 – 2021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TSO Archives Committee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2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457200"/>
            <a:ext cx="2209800" cy="1724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3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29400" y="5029200"/>
            <a:ext cx="1733550" cy="1352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4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029200"/>
            <a:ext cx="1733550" cy="1352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5" name="Picture 5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00800" y="533400"/>
            <a:ext cx="2266950" cy="176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dirty="0"/>
              <a:t>K is for </a:t>
            </a:r>
            <a:r>
              <a:rPr b="1" dirty="0"/>
              <a:t>KEEP</a:t>
            </a:r>
            <a:endParaRPr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362200"/>
            <a:ext cx="6373813" cy="3140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kern="1200" cap="none" spc="0" normalizeH="0" baseline="0" noProof="0" dirty="0" smtClean="0">
                <a:latin typeface="+mn-lt"/>
                <a:ea typeface="+mn-ea"/>
                <a:cs typeface="+mn-cs"/>
              </a:rPr>
              <a:t>We will help your chapter know what to KEEP for your Archives:</a:t>
            </a: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defRPr/>
            </a:pPr>
            <a:r>
              <a:rPr kumimoji="0" lang="en-US" kern="1200" cap="none" spc="0" normalizeH="0" baseline="0" noProof="0" dirty="0" smtClean="0">
                <a:latin typeface="+mn-lt"/>
                <a:ea typeface="+mn-ea"/>
                <a:cs typeface="+mn-cs"/>
              </a:rPr>
              <a:t>Copies of all minutes with details.</a:t>
            </a: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defRPr/>
            </a:pPr>
            <a:r>
              <a:rPr kumimoji="0" lang="en-US" kern="1200" cap="none" spc="0" normalizeH="0" baseline="0" noProof="0" dirty="0" smtClean="0">
                <a:latin typeface="+mn-lt"/>
                <a:ea typeface="+mn-ea"/>
                <a:cs typeface="+mn-cs"/>
              </a:rPr>
              <a:t>Copies of Chapter Histories written yearly or every 2 years.</a:t>
            </a: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defRPr/>
            </a:pP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defRPr/>
            </a:pPr>
            <a:r>
              <a:rPr kumimoji="0" lang="en-US" kern="1200" cap="none" spc="0" normalizeH="0" baseline="0" noProof="0" dirty="0" smtClean="0">
                <a:latin typeface="+mn-lt"/>
                <a:ea typeface="+mn-ea"/>
                <a:cs typeface="+mn-cs"/>
              </a:rPr>
              <a:t>Copies of all Chapter Newsletters.</a:t>
            </a: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defRPr/>
            </a:pP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defRPr/>
            </a:pPr>
            <a:r>
              <a:rPr kumimoji="0" lang="en-US" kern="1200" cap="none" spc="0" normalizeH="0" baseline="0" noProof="0" dirty="0" smtClean="0">
                <a:latin typeface="+mn-lt"/>
                <a:ea typeface="+mn-ea"/>
                <a:cs typeface="+mn-cs"/>
              </a:rPr>
              <a:t>Any scrapbooks with photos labeled with names and event.</a:t>
            </a: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defRPr/>
            </a:pPr>
            <a:endParaRPr kumimoji="0" lang="en-US" kern="120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kern="1200" cap="none" spc="0" normalizeH="0" baseline="0" noProof="0" dirty="0" smtClean="0">
                <a:latin typeface="+mn-lt"/>
                <a:ea typeface="+mn-ea"/>
                <a:cs typeface="+mn-cs"/>
              </a:rPr>
              <a:t>5.   Any important communication from Founders or State Officers.</a:t>
            </a:r>
            <a:endParaRPr kumimoji="0" lang="en-US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3076" name="Picture 2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0" y="685800"/>
            <a:ext cx="1660525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is for how to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ENGAGE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chapter to help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TSO Archives Committee is available to help you ENGAGE in getting your chapter Archives cleaned up and understand what can be thrown out.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members go through their chapter things and take items the chapter can use for archives to the Chapter’s Archives Chair 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Everyone in the chapter needs to get rid of old forms, pamphlets, and booklets.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2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304800"/>
            <a:ext cx="1368425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2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10400" y="5105400"/>
            <a:ext cx="1368425" cy="106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 is for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YEARLY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 through everything the chapter has and organize it.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3" name="Picture 2" descr="C:\Users\Deborah\Desktop\key-thumb_2_orig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858000" y="4953000"/>
            <a:ext cx="1733550" cy="1352550"/>
          </a:xfrm>
          <a:ln/>
        </p:spPr>
      </p:pic>
      <p:sp>
        <p:nvSpPr>
          <p:cNvPr id="5124" name="TextBox 4"/>
          <p:cNvSpPr txBox="1"/>
          <p:nvPr/>
        </p:nvSpPr>
        <p:spPr>
          <a:xfrm>
            <a:off x="685800" y="1828800"/>
            <a:ext cx="8213725" cy="3786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342900" indent="-342900">
              <a:buNone/>
            </a:pPr>
            <a:r>
              <a:rPr sz="2000" dirty="0">
                <a:latin typeface="Calibri" panose="020F0502020204030204" pitchFamily="34" charset="0"/>
                <a:ea typeface="Arial" panose="020B0604020202020204" pitchFamily="34" charset="0"/>
              </a:rPr>
              <a:t>Your TSO Archives Committee is here to help remind chapters to update their</a:t>
            </a: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None/>
            </a:pPr>
            <a:r>
              <a:rPr sz="2000" dirty="0">
                <a:latin typeface="Calibri" panose="020F0502020204030204" pitchFamily="34" charset="0"/>
                <a:ea typeface="Arial" panose="020B0604020202020204" pitchFamily="34" charset="0"/>
              </a:rPr>
              <a:t> Chapters records yearly.</a:t>
            </a: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sz="2000" dirty="0">
                <a:latin typeface="Calibri" panose="020F0502020204030204" pitchFamily="34" charset="0"/>
                <a:ea typeface="Arial" panose="020B0604020202020204" pitchFamily="34" charset="0"/>
              </a:rPr>
              <a:t>Organize all your Chapter’s materials and make sure everyone knows </a:t>
            </a: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None/>
            </a:pPr>
            <a:r>
              <a:rPr sz="2000" dirty="0">
                <a:latin typeface="Calibri" panose="020F0502020204030204" pitchFamily="34" charset="0"/>
                <a:ea typeface="Arial" panose="020B0604020202020204" pitchFamily="34" charset="0"/>
              </a:rPr>
              <a:t>       where things are kept.</a:t>
            </a: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None/>
            </a:pP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AutoNum type="arabicPeriod" startAt="2"/>
            </a:pPr>
            <a:r>
              <a:rPr sz="2000" dirty="0">
                <a:latin typeface="Calibri" panose="020F0502020204030204" pitchFamily="34" charset="0"/>
                <a:ea typeface="Arial" panose="020B0604020202020204" pitchFamily="34" charset="0"/>
              </a:rPr>
              <a:t>Use Chapter Checklist to record where items of importance are</a:t>
            </a: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None/>
            </a:pPr>
            <a:r>
              <a:rPr sz="2000" dirty="0">
                <a:latin typeface="Calibri" panose="020F0502020204030204" pitchFamily="34" charset="0"/>
                <a:ea typeface="Arial" panose="020B0604020202020204" pitchFamily="34" charset="0"/>
              </a:rPr>
              <a:t>        stored.</a:t>
            </a: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None/>
            </a:pP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AutoNum type="arabicPeriod" startAt="3"/>
            </a:pPr>
            <a:r>
              <a:rPr sz="2000" dirty="0">
                <a:latin typeface="Calibri" panose="020F0502020204030204" pitchFamily="34" charset="0"/>
                <a:ea typeface="Arial" panose="020B0604020202020204" pitchFamily="34" charset="0"/>
              </a:rPr>
              <a:t>Make sure all minutes, yearbooks and scrapbooks are filed and updated.</a:t>
            </a: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AutoNum type="arabicPeriod" startAt="3"/>
            </a:pP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342900" indent="-342900">
              <a:buNone/>
            </a:pPr>
            <a:r>
              <a:rPr sz="2000" dirty="0">
                <a:latin typeface="Calibri" panose="020F0502020204030204" pitchFamily="34" charset="0"/>
                <a:ea typeface="Arial" panose="020B0604020202020204" pitchFamily="34" charset="0"/>
              </a:rPr>
              <a:t>4.    Write your chapter’s history if you haven’t done it.</a:t>
            </a:r>
            <a:endParaRPr sz="2000"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dirty="0"/>
              <a:t>S is for </a:t>
            </a:r>
            <a:r>
              <a:rPr b="1" dirty="0"/>
              <a:t>SUPPORT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TSO Archives Committee is available to help support your chapter in getting everything organized and your chapter history written.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 Materials can be found on the Archives Committee section at dkgtexas.org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have a chapter checklist to use and a example of how to write a Chapter History in our section.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8" name="Picture 2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304800"/>
            <a:ext cx="1368425" cy="106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304800"/>
            <a:ext cx="1660525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Box 2"/>
          <p:cNvSpPr txBox="1"/>
          <p:nvPr/>
        </p:nvSpPr>
        <p:spPr>
          <a:xfrm>
            <a:off x="1752600" y="762000"/>
            <a:ext cx="7100888" cy="203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Please contact any one of our TSO Archives Committee for 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help and support.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Find our contact information below and at dkgtexas.org under committees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find Archives to get our resources.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Thanks so much,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Deborah Thomas Archives Chair and my outstanding committee members.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sp>
        <p:nvSpPr>
          <p:cNvPr id="7172" name="TextBox 3"/>
          <p:cNvSpPr txBox="1"/>
          <p:nvPr/>
        </p:nvSpPr>
        <p:spPr>
          <a:xfrm>
            <a:off x="2438400" y="3048000"/>
            <a:ext cx="4926013" cy="31400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b="1" dirty="0">
                <a:latin typeface="Calibri" panose="020F0502020204030204" pitchFamily="34" charset="0"/>
                <a:ea typeface="Arial" panose="020B0604020202020204" pitchFamily="34" charset="0"/>
              </a:rPr>
              <a:t>TSO Archives Members:</a:t>
            </a:r>
            <a:endParaRPr b="1"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Deborah Thomas – Chair  email </a:t>
            </a:r>
            <a:r>
              <a:rPr dirty="0">
                <a:latin typeface="Calibri" panose="020F0502020204030204" pitchFamily="34" charset="0"/>
                <a:ea typeface="Arial" panose="020B0604020202020204" pitchFamily="34" charset="0"/>
                <a:hlinkClick r:id="rId2"/>
              </a:rPr>
              <a:t>djtitx72@live.com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Linda Engelking – email </a:t>
            </a:r>
            <a:r>
              <a:rPr dirty="0">
                <a:latin typeface="Calibri" panose="020F0502020204030204" pitchFamily="34" charset="0"/>
                <a:ea typeface="Arial" panose="020B0604020202020204" pitchFamily="34" charset="0"/>
                <a:hlinkClick r:id="rId3"/>
              </a:rPr>
              <a:t>la.engelking2@verizon.net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Renee Jones – email </a:t>
            </a:r>
            <a:r>
              <a:rPr dirty="0">
                <a:latin typeface="Calibri" panose="020F0502020204030204" pitchFamily="34" charset="0"/>
                <a:ea typeface="Arial" panose="020B0604020202020204" pitchFamily="34" charset="0"/>
                <a:hlinkClick r:id="rId4"/>
              </a:rPr>
              <a:t>reneejones1@gmail.com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Mollie Kasper – email </a:t>
            </a:r>
            <a:r>
              <a:rPr dirty="0">
                <a:latin typeface="Calibri" panose="020F0502020204030204" pitchFamily="34" charset="0"/>
                <a:ea typeface="Arial" panose="020B0604020202020204" pitchFamily="34" charset="0"/>
                <a:hlinkClick r:id="rId5"/>
              </a:rPr>
              <a:t>molliemc24@gmail.com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Sharon Kraus – email </a:t>
            </a:r>
            <a:r>
              <a:rPr dirty="0">
                <a:latin typeface="Calibri" panose="020F0502020204030204" pitchFamily="34" charset="0"/>
                <a:ea typeface="Arial" panose="020B0604020202020204" pitchFamily="34" charset="0"/>
                <a:hlinkClick r:id="rId6"/>
              </a:rPr>
              <a:t>texasmax77@gmail.com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Ulana Ratley – email </a:t>
            </a:r>
            <a:r>
              <a:rPr dirty="0">
                <a:latin typeface="Calibri" panose="020F0502020204030204" pitchFamily="34" charset="0"/>
                <a:ea typeface="Arial" panose="020B0604020202020204" pitchFamily="34" charset="0"/>
                <a:hlinkClick r:id="rId7"/>
              </a:rPr>
              <a:t>ulana@swbell.net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Elizabeth Speer – email </a:t>
            </a:r>
            <a:r>
              <a:rPr dirty="0">
                <a:latin typeface="Calibri" panose="020F0502020204030204" pitchFamily="34" charset="0"/>
                <a:ea typeface="Arial" panose="020B0604020202020204" pitchFamily="34" charset="0"/>
                <a:hlinkClick r:id="rId8"/>
              </a:rPr>
              <a:t>kittyspeer@att.net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Patti Belknap – TSO President Ex-Officio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>
              <a:buNone/>
            </a:pPr>
            <a:r>
              <a:rPr dirty="0">
                <a:latin typeface="Calibri" panose="020F0502020204030204" pitchFamily="34" charset="0"/>
                <a:ea typeface="Arial" panose="020B0604020202020204" pitchFamily="34" charset="0"/>
              </a:rPr>
              <a:t>                            email dkgtxpres@outlook.com</a:t>
            </a:r>
            <a:endParaRPr dirty="0">
              <a:latin typeface="Calibri" panose="020F0502020204030204" pitchFamily="34" charset="0"/>
              <a:ea typeface="Arial" panose="020B0604020202020204" pitchFamily="34" charset="0"/>
            </a:endParaRPr>
          </a:p>
        </p:txBody>
      </p:sp>
      <p:pic>
        <p:nvPicPr>
          <p:cNvPr id="7173" name="Picture 2" descr="C:\Users\Deborah\Desktop\key-thumb_2_ori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10400" y="5029200"/>
            <a:ext cx="1660525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2284</Words>
  <Application>WPS Presentation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Unlocking  Your Chapter’s Archives</dc:title>
  <dc:creator>Deborah</dc:creator>
  <cp:lastModifiedBy>ulana</cp:lastModifiedBy>
  <cp:revision>18</cp:revision>
  <dcterms:created xsi:type="dcterms:W3CDTF">2020-07-25T02:45:13Z</dcterms:created>
  <dcterms:modified xsi:type="dcterms:W3CDTF">2021-09-16T14:22:43Z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96E5566FDBFE495F95B8B0F3D66F0F8E</vt:lpwstr>
  </property>
  <property fmtid="{D5CDD505-2E9C-101B-9397-08002B2CF9AE}" pid="3" name="KSOProductBuildVer">
    <vt:lpwstr>1033-11.2.0.10265</vt:lpwstr>
  </property>
</Properties>
</file>