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4" r:id="rId7"/>
    <p:sldId id="265" r:id="rId8"/>
    <p:sldId id="263" r:id="rId9"/>
    <p:sldId id="266" r:id="rId10"/>
    <p:sldId id="262" r:id="rId11"/>
    <p:sldId id="261"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39B1-1595-3EE0-0220-767049F313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F6F90C-92EC-C0B2-5848-8CC074C21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BF2EC3-0C40-6CEC-A87A-79C727820359}"/>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5" name="Footer Placeholder 4">
            <a:extLst>
              <a:ext uri="{FF2B5EF4-FFF2-40B4-BE49-F238E27FC236}">
                <a16:creationId xmlns:a16="http://schemas.microsoft.com/office/drawing/2014/main" id="{295D0575-CDD2-F182-8ED7-A4548EE88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22332-7AAC-38E2-A06D-DBAA1BD4E26C}"/>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199725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20D7-1513-9948-9B12-B22D1E8279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AC2D73-3D20-5C8A-DE22-D0AE768E4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31A31-7E30-1E40-13BC-328B5BAA237E}"/>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5" name="Footer Placeholder 4">
            <a:extLst>
              <a:ext uri="{FF2B5EF4-FFF2-40B4-BE49-F238E27FC236}">
                <a16:creationId xmlns:a16="http://schemas.microsoft.com/office/drawing/2014/main" id="{2B33B688-10E2-9CAE-3922-23A1D8B08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1B079-4AB3-4AEB-89A6-E1A1243E7B6E}"/>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35633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73EBE1-F263-BA16-1DD6-A580314A63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77FFCC-287A-A499-E525-4881C2B7DA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1F99C-25CE-20B0-96B4-89D574F4391F}"/>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5" name="Footer Placeholder 4">
            <a:extLst>
              <a:ext uri="{FF2B5EF4-FFF2-40B4-BE49-F238E27FC236}">
                <a16:creationId xmlns:a16="http://schemas.microsoft.com/office/drawing/2014/main" id="{73FFAA8B-A3F4-8F08-80F9-57E4165DB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6392D-FD6B-A2E4-4BA3-937A2D322DDE}"/>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250239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CC62-031A-E346-CFAA-A07B0EE76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1C4F8-9217-BD07-8CD9-B8D8E83136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CB05D-6F07-C0AF-8990-7E7D00FF130D}"/>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5" name="Footer Placeholder 4">
            <a:extLst>
              <a:ext uri="{FF2B5EF4-FFF2-40B4-BE49-F238E27FC236}">
                <a16:creationId xmlns:a16="http://schemas.microsoft.com/office/drawing/2014/main" id="{8AC57A13-0F8D-D324-0799-F5B36C720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FBDEB-E71F-036E-777F-4A81DE964542}"/>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101850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A779-12F0-C170-2E5F-64B516AD2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1CBC4A-60B9-5CCA-0BF4-FFA4F119E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CD60C-D37F-AB1D-6FA9-24333BC01391}"/>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5" name="Footer Placeholder 4">
            <a:extLst>
              <a:ext uri="{FF2B5EF4-FFF2-40B4-BE49-F238E27FC236}">
                <a16:creationId xmlns:a16="http://schemas.microsoft.com/office/drawing/2014/main" id="{E2099B87-06FD-61B9-0BF3-CD510D182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01E2E-E312-9143-552E-8B3CE90B2DF1}"/>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216022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E9F0-8622-18EB-8BC8-42B8DA9E5B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04CDBE-B4CF-E35B-F498-CE32531D8A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A08FBE-7466-25E8-13FD-2D494E4D95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C11E9A-6219-AAE0-D2FE-25378ECC7E65}"/>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6" name="Footer Placeholder 5">
            <a:extLst>
              <a:ext uri="{FF2B5EF4-FFF2-40B4-BE49-F238E27FC236}">
                <a16:creationId xmlns:a16="http://schemas.microsoft.com/office/drawing/2014/main" id="{BD8465A4-AF34-6AAB-7F22-FB036C196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C8473-E7C4-4614-D0FE-16DCB3977CC1}"/>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99818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B1AE-F879-F53E-CAD2-367EC10EC7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AE700D-48B1-0161-8970-4C5744E26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B8DF5-1498-FC96-7E57-30BE5ACF9B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0E0A6-FF36-D427-5452-9310BA704A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252D6-3721-486E-DF75-4DE0C4185F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52263-CD7B-7A39-4DBA-CD202B5B7684}"/>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8" name="Footer Placeholder 7">
            <a:extLst>
              <a:ext uri="{FF2B5EF4-FFF2-40B4-BE49-F238E27FC236}">
                <a16:creationId xmlns:a16="http://schemas.microsoft.com/office/drawing/2014/main" id="{4F2EC37F-4A07-4F17-5371-7926749A0F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658E3B-2E56-3F52-1509-EFCA4F8E8285}"/>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62147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65B0-8B5A-4686-8838-BC96397369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AF10A2-300F-4601-3A2D-FD382D82048B}"/>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4" name="Footer Placeholder 3">
            <a:extLst>
              <a:ext uri="{FF2B5EF4-FFF2-40B4-BE49-F238E27FC236}">
                <a16:creationId xmlns:a16="http://schemas.microsoft.com/office/drawing/2014/main" id="{0E1D3DA5-C9FE-906B-6EF8-651DA04569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13CACE-8C00-2934-2696-D2A4794213A3}"/>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213489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982E7-8389-E4ED-51AF-DF1A7F893EFC}"/>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3" name="Footer Placeholder 2">
            <a:extLst>
              <a:ext uri="{FF2B5EF4-FFF2-40B4-BE49-F238E27FC236}">
                <a16:creationId xmlns:a16="http://schemas.microsoft.com/office/drawing/2014/main" id="{E45587C7-15CD-38E7-A280-9AE035531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2FA849-6013-993B-9805-41B5ADB627B0}"/>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376787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281D-5607-0D27-74FE-711FF0427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6914A8-A53E-990B-1D76-BAF2373D5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01D78-1320-30D4-2727-38CE9CF6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4B43A-668E-E6F1-E076-7220F946381D}"/>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6" name="Footer Placeholder 5">
            <a:extLst>
              <a:ext uri="{FF2B5EF4-FFF2-40B4-BE49-F238E27FC236}">
                <a16:creationId xmlns:a16="http://schemas.microsoft.com/office/drawing/2014/main" id="{FFBC1546-1FD3-F703-590D-E1D9E6A90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9473E-DE7B-58BA-3AEB-8BEA79BF21BA}"/>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329727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A14BF-93A7-354F-EC4D-B1F09D5AD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0B8BA7-4A3E-0FA6-274C-620188811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F853FC-DC4E-A05E-5CA1-F1EE2974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0AAEE-1321-5478-78C7-BE20AABAB714}"/>
              </a:ext>
            </a:extLst>
          </p:cNvPr>
          <p:cNvSpPr>
            <a:spLocks noGrp="1"/>
          </p:cNvSpPr>
          <p:nvPr>
            <p:ph type="dt" sz="half" idx="10"/>
          </p:nvPr>
        </p:nvSpPr>
        <p:spPr/>
        <p:txBody>
          <a:bodyPr/>
          <a:lstStyle/>
          <a:p>
            <a:fld id="{010129F6-FA4A-4738-A99A-6E26C5476729}" type="datetimeFigureOut">
              <a:rPr lang="en-US" smtClean="0"/>
              <a:t>6/9/2022</a:t>
            </a:fld>
            <a:endParaRPr lang="en-US"/>
          </a:p>
        </p:txBody>
      </p:sp>
      <p:sp>
        <p:nvSpPr>
          <p:cNvPr id="6" name="Footer Placeholder 5">
            <a:extLst>
              <a:ext uri="{FF2B5EF4-FFF2-40B4-BE49-F238E27FC236}">
                <a16:creationId xmlns:a16="http://schemas.microsoft.com/office/drawing/2014/main" id="{0F4CF9AE-B4C8-1857-148E-7D71F67DC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C9AEF-6D43-D408-E536-66FCCEB8038C}"/>
              </a:ext>
            </a:extLst>
          </p:cNvPr>
          <p:cNvSpPr>
            <a:spLocks noGrp="1"/>
          </p:cNvSpPr>
          <p:nvPr>
            <p:ph type="sldNum" sz="quarter" idx="12"/>
          </p:nvPr>
        </p:nvSpPr>
        <p:spPr/>
        <p:txBody>
          <a:bodyPr/>
          <a:lstStyle/>
          <a:p>
            <a:fld id="{84222AD7-D8DB-4EC9-97BC-56DA41FA24DC}" type="slidenum">
              <a:rPr lang="en-US" smtClean="0"/>
              <a:t>‹#›</a:t>
            </a:fld>
            <a:endParaRPr lang="en-US"/>
          </a:p>
        </p:txBody>
      </p:sp>
    </p:spTree>
    <p:extLst>
      <p:ext uri="{BB962C8B-B14F-4D97-AF65-F5344CB8AC3E}">
        <p14:creationId xmlns:p14="http://schemas.microsoft.com/office/powerpoint/2010/main" val="199640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CDCB4-EED2-6007-8898-E7DF092F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542704-AD73-838D-1E31-E4D0F2410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BA716-969B-E4C5-6D62-2A8DCCF88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129F6-FA4A-4738-A99A-6E26C5476729}" type="datetimeFigureOut">
              <a:rPr lang="en-US" smtClean="0"/>
              <a:t>6/9/2022</a:t>
            </a:fld>
            <a:endParaRPr lang="en-US"/>
          </a:p>
        </p:txBody>
      </p:sp>
      <p:sp>
        <p:nvSpPr>
          <p:cNvPr id="5" name="Footer Placeholder 4">
            <a:extLst>
              <a:ext uri="{FF2B5EF4-FFF2-40B4-BE49-F238E27FC236}">
                <a16:creationId xmlns:a16="http://schemas.microsoft.com/office/drawing/2014/main" id="{C3DB56E1-EE5C-E35E-374E-E9861612F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BF22FC-47B2-212A-AF69-31C5AC24A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22AD7-D8DB-4EC9-97BC-56DA41FA24DC}" type="slidenum">
              <a:rPr lang="en-US" smtClean="0"/>
              <a:t>‹#›</a:t>
            </a:fld>
            <a:endParaRPr lang="en-US"/>
          </a:p>
        </p:txBody>
      </p:sp>
    </p:spTree>
    <p:extLst>
      <p:ext uri="{BB962C8B-B14F-4D97-AF65-F5344CB8AC3E}">
        <p14:creationId xmlns:p14="http://schemas.microsoft.com/office/powerpoint/2010/main" val="40064268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mailto:tsotreas@gmail.com"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mailto:tsosecretary29@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dkg.or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90B40A-9698-2A73-0A06-4D46D727CE89}"/>
              </a:ext>
            </a:extLst>
          </p:cNvPr>
          <p:cNvSpPr>
            <a:spLocks noGrp="1"/>
          </p:cNvSpPr>
          <p:nvPr>
            <p:ph type="subTitle" idx="1"/>
          </p:nvPr>
        </p:nvSpPr>
        <p:spPr>
          <a:xfrm>
            <a:off x="4775200" y="1846262"/>
            <a:ext cx="5892800" cy="2819400"/>
          </a:xfrm>
        </p:spPr>
        <p:txBody>
          <a:bodyPr>
            <a:normAutofit/>
          </a:bodyPr>
          <a:lstStyle/>
          <a:p>
            <a:r>
              <a:rPr lang="en-US" sz="4400" dirty="0"/>
              <a:t>Your Chapter’s Financial Journey:</a:t>
            </a:r>
          </a:p>
          <a:p>
            <a:r>
              <a:rPr lang="en-US" sz="4400" dirty="0"/>
              <a:t>Returning Treasurers – Next Part of the Journey</a:t>
            </a:r>
          </a:p>
        </p:txBody>
      </p:sp>
      <p:pic>
        <p:nvPicPr>
          <p:cNvPr id="5" name="Picture 4" descr="A picture containing chart&#10;&#10;Description automatically generated">
            <a:extLst>
              <a:ext uri="{FF2B5EF4-FFF2-40B4-BE49-F238E27FC236}">
                <a16:creationId xmlns:a16="http://schemas.microsoft.com/office/drawing/2014/main" id="{FB9B9CD5-5687-09E9-5896-A21817D44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627062"/>
            <a:ext cx="4062846" cy="5257800"/>
          </a:xfrm>
          <a:prstGeom prst="rect">
            <a:avLst/>
          </a:prstGeom>
        </p:spPr>
      </p:pic>
      <p:sp>
        <p:nvSpPr>
          <p:cNvPr id="6" name="TextBox 5">
            <a:extLst>
              <a:ext uri="{FF2B5EF4-FFF2-40B4-BE49-F238E27FC236}">
                <a16:creationId xmlns:a16="http://schemas.microsoft.com/office/drawing/2014/main" id="{079E16FB-EA30-8998-915D-26C9A37B9E3E}"/>
              </a:ext>
            </a:extLst>
          </p:cNvPr>
          <p:cNvSpPr txBox="1"/>
          <p:nvPr/>
        </p:nvSpPr>
        <p:spPr>
          <a:xfrm flipH="1">
            <a:off x="4922518" y="5511800"/>
            <a:ext cx="4538981" cy="369332"/>
          </a:xfrm>
          <a:prstGeom prst="rect">
            <a:avLst/>
          </a:prstGeom>
          <a:noFill/>
        </p:spPr>
        <p:txBody>
          <a:bodyPr wrap="square" rtlCol="0">
            <a:spAutoFit/>
          </a:bodyPr>
          <a:lstStyle/>
          <a:p>
            <a:r>
              <a:rPr lang="en-US" dirty="0"/>
              <a:t>Graphic used are from TSO Website</a:t>
            </a:r>
          </a:p>
        </p:txBody>
      </p:sp>
    </p:spTree>
    <p:extLst>
      <p:ext uri="{BB962C8B-B14F-4D97-AF65-F5344CB8AC3E}">
        <p14:creationId xmlns:p14="http://schemas.microsoft.com/office/powerpoint/2010/main" val="252406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E301D7EF-43E1-0BF8-397C-6EEABB62A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627062"/>
            <a:ext cx="4062846" cy="5257800"/>
          </a:xfrm>
          <a:prstGeom prst="rect">
            <a:avLst/>
          </a:prstGeom>
        </p:spPr>
      </p:pic>
      <p:sp>
        <p:nvSpPr>
          <p:cNvPr id="2" name="TextBox 1">
            <a:extLst>
              <a:ext uri="{FF2B5EF4-FFF2-40B4-BE49-F238E27FC236}">
                <a16:creationId xmlns:a16="http://schemas.microsoft.com/office/drawing/2014/main" id="{52084945-CD3D-D1A5-DDBD-AE1044E2B800}"/>
              </a:ext>
            </a:extLst>
          </p:cNvPr>
          <p:cNvSpPr txBox="1"/>
          <p:nvPr/>
        </p:nvSpPr>
        <p:spPr>
          <a:xfrm>
            <a:off x="4826000" y="838200"/>
            <a:ext cx="7073347" cy="1477328"/>
          </a:xfrm>
          <a:prstGeom prst="rect">
            <a:avLst/>
          </a:prstGeom>
          <a:noFill/>
        </p:spPr>
        <p:txBody>
          <a:bodyPr wrap="none" rtlCol="0">
            <a:spAutoFit/>
          </a:bodyPr>
          <a:lstStyle/>
          <a:p>
            <a:r>
              <a:rPr lang="en-US" dirty="0"/>
              <a:t>Another resource to sign up and join is the Treasurer’s Community.  </a:t>
            </a:r>
          </a:p>
          <a:p>
            <a:r>
              <a:rPr lang="en-US" dirty="0"/>
              <a:t>Here you can ask other treasurer’s questions or see questions others are </a:t>
            </a:r>
          </a:p>
          <a:p>
            <a:r>
              <a:rPr lang="en-US" dirty="0"/>
              <a:t>asking.  Recently they held a round table discussion with State Treasurers </a:t>
            </a:r>
          </a:p>
          <a:p>
            <a:r>
              <a:rPr lang="en-US" dirty="0"/>
              <a:t>and Chapter Treasurers.</a:t>
            </a:r>
          </a:p>
          <a:p>
            <a:endParaRPr lang="en-US" dirty="0"/>
          </a:p>
        </p:txBody>
      </p:sp>
      <p:sp>
        <p:nvSpPr>
          <p:cNvPr id="3" name="TextBox 2">
            <a:extLst>
              <a:ext uri="{FF2B5EF4-FFF2-40B4-BE49-F238E27FC236}">
                <a16:creationId xmlns:a16="http://schemas.microsoft.com/office/drawing/2014/main" id="{012B65FD-363E-4CDE-1FB8-FAEE3773B0B4}"/>
              </a:ext>
            </a:extLst>
          </p:cNvPr>
          <p:cNvSpPr txBox="1"/>
          <p:nvPr/>
        </p:nvSpPr>
        <p:spPr>
          <a:xfrm>
            <a:off x="4826000" y="3251199"/>
            <a:ext cx="6946900" cy="1200329"/>
          </a:xfrm>
          <a:prstGeom prst="rect">
            <a:avLst/>
          </a:prstGeom>
          <a:noFill/>
        </p:spPr>
        <p:txBody>
          <a:bodyPr wrap="square" rtlCol="0">
            <a:spAutoFit/>
          </a:bodyPr>
          <a:lstStyle/>
          <a:p>
            <a:r>
              <a:rPr lang="en-US" dirty="0"/>
              <a:t> Once you are in your account on the red ribbon you will see </a:t>
            </a:r>
          </a:p>
          <a:p>
            <a:r>
              <a:rPr lang="en-US" dirty="0"/>
              <a:t>My Communities.  Here is where you can sign up to join the Treasurer’s </a:t>
            </a:r>
          </a:p>
          <a:p>
            <a:r>
              <a:rPr lang="en-US" dirty="0"/>
              <a:t>Community.</a:t>
            </a:r>
          </a:p>
          <a:p>
            <a:endParaRPr lang="en-US" dirty="0"/>
          </a:p>
        </p:txBody>
      </p:sp>
      <p:pic>
        <p:nvPicPr>
          <p:cNvPr id="6" name="Picture 5">
            <a:extLst>
              <a:ext uri="{FF2B5EF4-FFF2-40B4-BE49-F238E27FC236}">
                <a16:creationId xmlns:a16="http://schemas.microsoft.com/office/drawing/2014/main" id="{2E15FCB0-3AE5-6DB7-F049-A28311572E4F}"/>
              </a:ext>
            </a:extLst>
          </p:cNvPr>
          <p:cNvPicPr>
            <a:picLocks noChangeAspect="1"/>
          </p:cNvPicPr>
          <p:nvPr/>
        </p:nvPicPr>
        <p:blipFill>
          <a:blip r:embed="rId3"/>
          <a:stretch>
            <a:fillRect/>
          </a:stretch>
        </p:blipFill>
        <p:spPr>
          <a:xfrm>
            <a:off x="3049300" y="4542473"/>
            <a:ext cx="8982075" cy="742950"/>
          </a:xfrm>
          <a:prstGeom prst="rect">
            <a:avLst/>
          </a:prstGeom>
        </p:spPr>
      </p:pic>
    </p:spTree>
    <p:extLst>
      <p:ext uri="{BB962C8B-B14F-4D97-AF65-F5344CB8AC3E}">
        <p14:creationId xmlns:p14="http://schemas.microsoft.com/office/powerpoint/2010/main" val="303605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E301D7EF-43E1-0BF8-397C-6EEABB62A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627062"/>
            <a:ext cx="4062846" cy="5257800"/>
          </a:xfrm>
          <a:prstGeom prst="rect">
            <a:avLst/>
          </a:prstGeom>
        </p:spPr>
      </p:pic>
      <p:sp>
        <p:nvSpPr>
          <p:cNvPr id="5" name="TextBox 4">
            <a:extLst>
              <a:ext uri="{FF2B5EF4-FFF2-40B4-BE49-F238E27FC236}">
                <a16:creationId xmlns:a16="http://schemas.microsoft.com/office/drawing/2014/main" id="{5378CAA4-BF76-6B2D-DBBA-EB42C5959A45}"/>
              </a:ext>
            </a:extLst>
          </p:cNvPr>
          <p:cNvSpPr txBox="1"/>
          <p:nvPr/>
        </p:nvSpPr>
        <p:spPr>
          <a:xfrm>
            <a:off x="4651664" y="977900"/>
            <a:ext cx="6702136" cy="830997"/>
          </a:xfrm>
          <a:prstGeom prst="rect">
            <a:avLst/>
          </a:prstGeom>
          <a:noFill/>
        </p:spPr>
        <p:txBody>
          <a:bodyPr wrap="square" rtlCol="0">
            <a:spAutoFit/>
          </a:bodyPr>
          <a:lstStyle/>
          <a:p>
            <a:pPr algn="ctr"/>
            <a:r>
              <a:rPr lang="en-US" sz="4800" dirty="0"/>
              <a:t>Reminders:</a:t>
            </a:r>
          </a:p>
        </p:txBody>
      </p:sp>
      <p:sp>
        <p:nvSpPr>
          <p:cNvPr id="6" name="TextBox 5">
            <a:extLst>
              <a:ext uri="{FF2B5EF4-FFF2-40B4-BE49-F238E27FC236}">
                <a16:creationId xmlns:a16="http://schemas.microsoft.com/office/drawing/2014/main" id="{46155BC6-8AC1-67BC-CDAC-839F85FEB5C3}"/>
              </a:ext>
            </a:extLst>
          </p:cNvPr>
          <p:cNvSpPr txBox="1"/>
          <p:nvPr/>
        </p:nvSpPr>
        <p:spPr>
          <a:xfrm>
            <a:off x="5130800" y="2222500"/>
            <a:ext cx="65913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You and your Executive Board should be working as a team.</a:t>
            </a:r>
          </a:p>
          <a:p>
            <a:pPr marL="342900" indent="-342900">
              <a:buFont typeface="Arial" panose="020B0604020202020204" pitchFamily="34" charset="0"/>
              <a:buChar char="•"/>
            </a:pPr>
            <a:r>
              <a:rPr lang="en-US" sz="2400" dirty="0"/>
              <a:t>You should not be doing everything by yourself.</a:t>
            </a:r>
          </a:p>
          <a:p>
            <a:pPr marL="342900" indent="-342900">
              <a:buFont typeface="Arial" panose="020B0604020202020204" pitchFamily="34" charset="0"/>
              <a:buChar char="•"/>
            </a:pPr>
            <a:r>
              <a:rPr lang="en-US" sz="2400" dirty="0"/>
              <a:t>Assign or ask one of the officers to help make sure each member’s information is up to date and updated in the portal.  Every member can update their own information or someone can help the members that don’t use a computer.</a:t>
            </a:r>
          </a:p>
          <a:p>
            <a:pPr marL="342900" indent="-342900">
              <a:buFont typeface="Arial" panose="020B0604020202020204" pitchFamily="34" charset="0"/>
              <a:buChar char="•"/>
            </a:pPr>
            <a:r>
              <a:rPr lang="en-US" sz="2400" dirty="0"/>
              <a:t>Ask another officer to call the members that haven’t paid yet.</a:t>
            </a:r>
          </a:p>
        </p:txBody>
      </p:sp>
    </p:spTree>
    <p:extLst>
      <p:ext uri="{BB962C8B-B14F-4D97-AF65-F5344CB8AC3E}">
        <p14:creationId xmlns:p14="http://schemas.microsoft.com/office/powerpoint/2010/main" val="106301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art&#10;&#10;Description automatically generated">
            <a:extLst>
              <a:ext uri="{FF2B5EF4-FFF2-40B4-BE49-F238E27FC236}">
                <a16:creationId xmlns:a16="http://schemas.microsoft.com/office/drawing/2014/main" id="{CAECED89-10F7-E723-F5D1-21C2C7387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973138"/>
            <a:ext cx="2947771" cy="3814762"/>
          </a:xfrm>
          <a:prstGeom prst="rect">
            <a:avLst/>
          </a:prstGeom>
        </p:spPr>
      </p:pic>
      <p:pic>
        <p:nvPicPr>
          <p:cNvPr id="9" name="Picture 8">
            <a:extLst>
              <a:ext uri="{FF2B5EF4-FFF2-40B4-BE49-F238E27FC236}">
                <a16:creationId xmlns:a16="http://schemas.microsoft.com/office/drawing/2014/main" id="{D797267D-1F9B-166E-5CAF-62F5F6011DD7}"/>
              </a:ext>
            </a:extLst>
          </p:cNvPr>
          <p:cNvPicPr>
            <a:picLocks noChangeAspect="1"/>
          </p:cNvPicPr>
          <p:nvPr/>
        </p:nvPicPr>
        <p:blipFill>
          <a:blip r:embed="rId3"/>
          <a:stretch>
            <a:fillRect/>
          </a:stretch>
        </p:blipFill>
        <p:spPr>
          <a:xfrm>
            <a:off x="3884612" y="1390650"/>
            <a:ext cx="3076575" cy="2038350"/>
          </a:xfrm>
          <a:prstGeom prst="rect">
            <a:avLst/>
          </a:prstGeom>
        </p:spPr>
      </p:pic>
      <p:pic>
        <p:nvPicPr>
          <p:cNvPr id="11" name="Picture 10">
            <a:extLst>
              <a:ext uri="{FF2B5EF4-FFF2-40B4-BE49-F238E27FC236}">
                <a16:creationId xmlns:a16="http://schemas.microsoft.com/office/drawing/2014/main" id="{5391C197-BBA6-5CB4-0969-14291EB7FC90}"/>
              </a:ext>
            </a:extLst>
          </p:cNvPr>
          <p:cNvPicPr>
            <a:picLocks noChangeAspect="1"/>
          </p:cNvPicPr>
          <p:nvPr/>
        </p:nvPicPr>
        <p:blipFill>
          <a:blip r:embed="rId4"/>
          <a:stretch>
            <a:fillRect/>
          </a:stretch>
        </p:blipFill>
        <p:spPr>
          <a:xfrm>
            <a:off x="8070970" y="1390650"/>
            <a:ext cx="3259017" cy="1801813"/>
          </a:xfrm>
          <a:prstGeom prst="rect">
            <a:avLst/>
          </a:prstGeom>
        </p:spPr>
      </p:pic>
      <p:pic>
        <p:nvPicPr>
          <p:cNvPr id="13" name="Picture 12">
            <a:extLst>
              <a:ext uri="{FF2B5EF4-FFF2-40B4-BE49-F238E27FC236}">
                <a16:creationId xmlns:a16="http://schemas.microsoft.com/office/drawing/2014/main" id="{872D9F69-56E5-1DA6-0C15-9E038247628B}"/>
              </a:ext>
            </a:extLst>
          </p:cNvPr>
          <p:cNvPicPr>
            <a:picLocks noChangeAspect="1"/>
          </p:cNvPicPr>
          <p:nvPr/>
        </p:nvPicPr>
        <p:blipFill>
          <a:blip r:embed="rId5"/>
          <a:stretch>
            <a:fillRect/>
          </a:stretch>
        </p:blipFill>
        <p:spPr>
          <a:xfrm>
            <a:off x="3735267" y="4208462"/>
            <a:ext cx="3933825" cy="1676400"/>
          </a:xfrm>
          <a:prstGeom prst="rect">
            <a:avLst/>
          </a:prstGeom>
        </p:spPr>
      </p:pic>
      <p:sp>
        <p:nvSpPr>
          <p:cNvPr id="14" name="TextBox 13">
            <a:extLst>
              <a:ext uri="{FF2B5EF4-FFF2-40B4-BE49-F238E27FC236}">
                <a16:creationId xmlns:a16="http://schemas.microsoft.com/office/drawing/2014/main" id="{A9621289-C93F-8CDD-964D-7A6103267165}"/>
              </a:ext>
            </a:extLst>
          </p:cNvPr>
          <p:cNvSpPr txBox="1"/>
          <p:nvPr/>
        </p:nvSpPr>
        <p:spPr>
          <a:xfrm>
            <a:off x="3884612" y="256085"/>
            <a:ext cx="6908800" cy="769441"/>
          </a:xfrm>
          <a:prstGeom prst="rect">
            <a:avLst/>
          </a:prstGeom>
          <a:noFill/>
        </p:spPr>
        <p:txBody>
          <a:bodyPr wrap="square" rtlCol="0">
            <a:spAutoFit/>
          </a:bodyPr>
          <a:lstStyle/>
          <a:p>
            <a:r>
              <a:rPr lang="en-US" sz="4400" dirty="0"/>
              <a:t>Where to go for help…</a:t>
            </a:r>
          </a:p>
        </p:txBody>
      </p:sp>
      <p:sp>
        <p:nvSpPr>
          <p:cNvPr id="15" name="TextBox 14">
            <a:extLst>
              <a:ext uri="{FF2B5EF4-FFF2-40B4-BE49-F238E27FC236}">
                <a16:creationId xmlns:a16="http://schemas.microsoft.com/office/drawing/2014/main" id="{05F0F3A2-13E2-FA20-6544-022DCDAE8C59}"/>
              </a:ext>
            </a:extLst>
          </p:cNvPr>
          <p:cNvSpPr txBox="1"/>
          <p:nvPr/>
        </p:nvSpPr>
        <p:spPr>
          <a:xfrm>
            <a:off x="8070970" y="3733800"/>
            <a:ext cx="3359030" cy="2585323"/>
          </a:xfrm>
          <a:prstGeom prst="rect">
            <a:avLst/>
          </a:prstGeom>
          <a:noFill/>
        </p:spPr>
        <p:txBody>
          <a:bodyPr wrap="square" rtlCol="0">
            <a:spAutoFit/>
          </a:bodyPr>
          <a:lstStyle/>
          <a:p>
            <a:r>
              <a:rPr lang="en-US" b="1" dirty="0">
                <a:solidFill>
                  <a:srgbClr val="FF0000"/>
                </a:solidFill>
              </a:rPr>
              <a:t>President’s Kit on dkgtexas.org</a:t>
            </a:r>
          </a:p>
          <a:p>
            <a:r>
              <a:rPr lang="en-US" dirty="0"/>
              <a:t>Each President has the password to get into the protected site.</a:t>
            </a:r>
          </a:p>
          <a:p>
            <a:endParaRPr lang="en-US" dirty="0"/>
          </a:p>
          <a:p>
            <a:r>
              <a:rPr lang="en-US" dirty="0"/>
              <a:t>Here you will find other President’s and Treasurer’s you can visit with and ask questions.  You can find your Finance Committee Reps Information also.</a:t>
            </a:r>
          </a:p>
        </p:txBody>
      </p:sp>
    </p:spTree>
    <p:extLst>
      <p:ext uri="{BB962C8B-B14F-4D97-AF65-F5344CB8AC3E}">
        <p14:creationId xmlns:p14="http://schemas.microsoft.com/office/powerpoint/2010/main" val="130618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hart&#10;&#10;Description automatically generated">
            <a:extLst>
              <a:ext uri="{FF2B5EF4-FFF2-40B4-BE49-F238E27FC236}">
                <a16:creationId xmlns:a16="http://schemas.microsoft.com/office/drawing/2014/main" id="{57A6A2F2-447E-DAB3-F717-43002F5CB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85" y="279400"/>
            <a:ext cx="3213316" cy="4640262"/>
          </a:xfrm>
          <a:prstGeom prst="rect">
            <a:avLst/>
          </a:prstGeom>
        </p:spPr>
      </p:pic>
      <p:sp>
        <p:nvSpPr>
          <p:cNvPr id="7" name="TextBox 6">
            <a:extLst>
              <a:ext uri="{FF2B5EF4-FFF2-40B4-BE49-F238E27FC236}">
                <a16:creationId xmlns:a16="http://schemas.microsoft.com/office/drawing/2014/main" id="{0B189440-AD83-BEFF-C958-D450AEA283FD}"/>
              </a:ext>
            </a:extLst>
          </p:cNvPr>
          <p:cNvSpPr txBox="1"/>
          <p:nvPr/>
        </p:nvSpPr>
        <p:spPr>
          <a:xfrm>
            <a:off x="3810001" y="556638"/>
            <a:ext cx="8140699" cy="5016758"/>
          </a:xfrm>
          <a:prstGeom prst="rect">
            <a:avLst/>
          </a:prstGeom>
          <a:noFill/>
        </p:spPr>
        <p:txBody>
          <a:bodyPr wrap="square">
            <a:spAutoFit/>
          </a:bodyPr>
          <a:lstStyle/>
          <a:p>
            <a:pPr algn="ctr" eaLnBrk="1" fontAlgn="auto" hangingPunct="1">
              <a:spcAft>
                <a:spcPts val="0"/>
              </a:spcAft>
              <a:buFont typeface="Arial" panose="020B0604020202020204" pitchFamily="34" charset="0"/>
              <a:buNone/>
              <a:defRPr/>
            </a:pPr>
            <a:r>
              <a:rPr lang="en-US" sz="3200" dirty="0"/>
              <a:t>Thanks so much for coming to our </a:t>
            </a:r>
          </a:p>
          <a:p>
            <a:pPr algn="ctr" eaLnBrk="1" fontAlgn="auto" hangingPunct="1">
              <a:spcAft>
                <a:spcPts val="0"/>
              </a:spcAft>
              <a:buFont typeface="Arial" panose="020B0604020202020204" pitchFamily="34" charset="0"/>
              <a:buNone/>
              <a:defRPr/>
            </a:pPr>
            <a:r>
              <a:rPr lang="en-US" sz="3200" dirty="0"/>
              <a:t>Treasurer Training</a:t>
            </a:r>
          </a:p>
          <a:p>
            <a:pPr algn="ctr" eaLnBrk="1" fontAlgn="auto" hangingPunct="1">
              <a:spcAft>
                <a:spcPts val="0"/>
              </a:spcAft>
              <a:buFont typeface="Arial" panose="020B0604020202020204" pitchFamily="34" charset="0"/>
              <a:buNone/>
              <a:defRPr/>
            </a:pPr>
            <a:endParaRPr lang="en-US" sz="3200" dirty="0"/>
          </a:p>
          <a:p>
            <a:pPr eaLnBrk="1" fontAlgn="auto" hangingPunct="1">
              <a:spcAft>
                <a:spcPts val="0"/>
              </a:spcAft>
              <a:buFont typeface="Arial" panose="020B0604020202020204" pitchFamily="34" charset="0"/>
              <a:buNone/>
              <a:defRPr/>
            </a:pPr>
            <a:r>
              <a:rPr lang="en-US" sz="3200" dirty="0"/>
              <a:t>TSO State Treasurer – Deborah Thomas</a:t>
            </a:r>
          </a:p>
          <a:p>
            <a:pPr eaLnBrk="1" fontAlgn="auto" hangingPunct="1">
              <a:spcAft>
                <a:spcPts val="0"/>
              </a:spcAft>
              <a:buFont typeface="Arial" panose="020B0604020202020204" pitchFamily="34" charset="0"/>
              <a:buNone/>
              <a:defRPr/>
            </a:pPr>
            <a:r>
              <a:rPr lang="en-US" sz="3200" dirty="0"/>
              <a:t>Email – </a:t>
            </a:r>
            <a:r>
              <a:rPr lang="en-US" sz="3200" dirty="0">
                <a:hlinkClick r:id="rId3"/>
              </a:rPr>
              <a:t>tsotreas@gmail.com</a:t>
            </a:r>
            <a:endParaRPr lang="en-US" sz="3200" dirty="0"/>
          </a:p>
          <a:p>
            <a:pPr eaLnBrk="1" fontAlgn="auto" hangingPunct="1">
              <a:spcAft>
                <a:spcPts val="0"/>
              </a:spcAft>
              <a:buFont typeface="Arial" panose="020B0604020202020204" pitchFamily="34" charset="0"/>
              <a:buNone/>
              <a:defRPr/>
            </a:pPr>
            <a:r>
              <a:rPr lang="en-US" sz="3200" dirty="0"/>
              <a:t>Headquarters phone number – 972- 930-9945</a:t>
            </a:r>
          </a:p>
          <a:p>
            <a:pPr eaLnBrk="1" fontAlgn="auto" hangingPunct="1">
              <a:spcAft>
                <a:spcPts val="0"/>
              </a:spcAft>
              <a:buFont typeface="Arial" panose="020B0604020202020204" pitchFamily="34" charset="0"/>
              <a:buNone/>
              <a:defRPr/>
            </a:pPr>
            <a:endParaRPr lang="en-US" sz="3200" dirty="0"/>
          </a:p>
          <a:p>
            <a:pPr eaLnBrk="1" fontAlgn="auto" hangingPunct="1">
              <a:spcAft>
                <a:spcPts val="0"/>
              </a:spcAft>
              <a:buFont typeface="Arial" panose="020B0604020202020204" pitchFamily="34" charset="0"/>
              <a:buNone/>
              <a:defRPr/>
            </a:pPr>
            <a:r>
              <a:rPr lang="en-US" sz="3200" dirty="0"/>
              <a:t>TSO Executive Secretary – Leesa Cole</a:t>
            </a:r>
          </a:p>
          <a:p>
            <a:pPr eaLnBrk="1" fontAlgn="auto" hangingPunct="1">
              <a:spcAft>
                <a:spcPts val="0"/>
              </a:spcAft>
              <a:buFont typeface="Arial" panose="020B0604020202020204" pitchFamily="34" charset="0"/>
              <a:buNone/>
              <a:defRPr/>
            </a:pPr>
            <a:r>
              <a:rPr lang="en-US" sz="3200" dirty="0"/>
              <a:t>Email – </a:t>
            </a:r>
            <a:r>
              <a:rPr lang="en-US" sz="3200" dirty="0">
                <a:hlinkClick r:id="rId4"/>
              </a:rPr>
              <a:t>tsosecretary29@gmail.com</a:t>
            </a:r>
            <a:endParaRPr lang="en-US" sz="3200" dirty="0"/>
          </a:p>
          <a:p>
            <a:pPr eaLnBrk="1" fontAlgn="auto" hangingPunct="1">
              <a:spcAft>
                <a:spcPts val="0"/>
              </a:spcAft>
              <a:buFont typeface="Arial" panose="020B0604020202020204" pitchFamily="34" charset="0"/>
              <a:buNone/>
              <a:defRPr/>
            </a:pPr>
            <a:r>
              <a:rPr lang="en-US" sz="3200" dirty="0"/>
              <a:t>Headquarters phone number – 972-930-9945</a:t>
            </a:r>
          </a:p>
        </p:txBody>
      </p:sp>
      <p:sp>
        <p:nvSpPr>
          <p:cNvPr id="9" name="TextBox 8">
            <a:extLst>
              <a:ext uri="{FF2B5EF4-FFF2-40B4-BE49-F238E27FC236}">
                <a16:creationId xmlns:a16="http://schemas.microsoft.com/office/drawing/2014/main" id="{8C1824BD-9F5C-FC6C-4202-D03EAE335B50}"/>
              </a:ext>
            </a:extLst>
          </p:cNvPr>
          <p:cNvSpPr txBox="1"/>
          <p:nvPr/>
        </p:nvSpPr>
        <p:spPr>
          <a:xfrm>
            <a:off x="4089400" y="5778142"/>
            <a:ext cx="7581900" cy="523220"/>
          </a:xfrm>
          <a:prstGeom prst="rect">
            <a:avLst/>
          </a:prstGeom>
          <a:noFill/>
        </p:spPr>
        <p:txBody>
          <a:bodyPr wrap="square" rtlCol="0">
            <a:spAutoFit/>
          </a:bodyPr>
          <a:lstStyle/>
          <a:p>
            <a:r>
              <a:rPr lang="en-US" sz="2800" dirty="0"/>
              <a:t>And the wonderful TSO Finance Committee</a:t>
            </a:r>
          </a:p>
        </p:txBody>
      </p:sp>
    </p:spTree>
    <p:extLst>
      <p:ext uri="{BB962C8B-B14F-4D97-AF65-F5344CB8AC3E}">
        <p14:creationId xmlns:p14="http://schemas.microsoft.com/office/powerpoint/2010/main" val="194734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000297D0-B9B9-EFDF-2E35-3921B33DC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627062"/>
            <a:ext cx="4062846" cy="5257800"/>
          </a:xfrm>
          <a:prstGeom prst="rect">
            <a:avLst/>
          </a:prstGeom>
        </p:spPr>
      </p:pic>
      <p:sp>
        <p:nvSpPr>
          <p:cNvPr id="5" name="Rectangle 4">
            <a:extLst>
              <a:ext uri="{FF2B5EF4-FFF2-40B4-BE49-F238E27FC236}">
                <a16:creationId xmlns:a16="http://schemas.microsoft.com/office/drawing/2014/main" id="{49EC6EFB-CEBE-87D0-866D-C7D3926FC618}"/>
              </a:ext>
            </a:extLst>
          </p:cNvPr>
          <p:cNvSpPr/>
          <p:nvPr/>
        </p:nvSpPr>
        <p:spPr>
          <a:xfrm>
            <a:off x="4173195" y="1908781"/>
            <a:ext cx="7833645" cy="341632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 you know the number one form that Treasurers forget to send with their order and pay?</a:t>
            </a:r>
          </a:p>
        </p:txBody>
      </p:sp>
    </p:spTree>
    <p:extLst>
      <p:ext uri="{BB962C8B-B14F-4D97-AF65-F5344CB8AC3E}">
        <p14:creationId xmlns:p14="http://schemas.microsoft.com/office/powerpoint/2010/main" val="141361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3968B403-C5E8-D3D6-44A6-964EB8ED7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627062"/>
            <a:ext cx="4062846" cy="5257800"/>
          </a:xfrm>
          <a:prstGeom prst="rect">
            <a:avLst/>
          </a:prstGeom>
        </p:spPr>
      </p:pic>
      <p:pic>
        <p:nvPicPr>
          <p:cNvPr id="6" name="Picture 5">
            <a:extLst>
              <a:ext uri="{FF2B5EF4-FFF2-40B4-BE49-F238E27FC236}">
                <a16:creationId xmlns:a16="http://schemas.microsoft.com/office/drawing/2014/main" id="{9629F55D-5730-F431-EDB5-8AC00A95E977}"/>
              </a:ext>
            </a:extLst>
          </p:cNvPr>
          <p:cNvPicPr>
            <a:picLocks noChangeAspect="1"/>
          </p:cNvPicPr>
          <p:nvPr/>
        </p:nvPicPr>
        <p:blipFill>
          <a:blip r:embed="rId3"/>
          <a:stretch>
            <a:fillRect/>
          </a:stretch>
        </p:blipFill>
        <p:spPr>
          <a:xfrm>
            <a:off x="6096000" y="533400"/>
            <a:ext cx="4527395" cy="5791200"/>
          </a:xfrm>
          <a:prstGeom prst="rect">
            <a:avLst/>
          </a:prstGeom>
        </p:spPr>
      </p:pic>
    </p:spTree>
    <p:extLst>
      <p:ext uri="{BB962C8B-B14F-4D97-AF65-F5344CB8AC3E}">
        <p14:creationId xmlns:p14="http://schemas.microsoft.com/office/powerpoint/2010/main" val="422166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7D26A1CD-06D0-126B-5669-41CC15D06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318" y="514866"/>
            <a:ext cx="4062846" cy="5257800"/>
          </a:xfrm>
          <a:prstGeom prst="rect">
            <a:avLst/>
          </a:prstGeom>
        </p:spPr>
      </p:pic>
      <p:sp>
        <p:nvSpPr>
          <p:cNvPr id="6" name="Rectangle 5">
            <a:extLst>
              <a:ext uri="{FF2B5EF4-FFF2-40B4-BE49-F238E27FC236}">
                <a16:creationId xmlns:a16="http://schemas.microsoft.com/office/drawing/2014/main" id="{BBE52BDC-DC1C-3482-DB49-7F244FC93139}"/>
              </a:ext>
            </a:extLst>
          </p:cNvPr>
          <p:cNvSpPr/>
          <p:nvPr/>
        </p:nvSpPr>
        <p:spPr>
          <a:xfrm>
            <a:off x="4762501" y="859135"/>
            <a:ext cx="6553200" cy="5078313"/>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TSO Website Resources:</a:t>
            </a:r>
          </a:p>
          <a:p>
            <a:pPr algn="ctr"/>
            <a:r>
              <a:rPr lang="en-US" sz="5400" dirty="0">
                <a:ln w="0"/>
                <a:solidFill>
                  <a:schemeClr val="accent1"/>
                </a:solidFill>
                <a:effectLst>
                  <a:outerShdw blurRad="38100" dist="25400" dir="5400000" algn="ctr" rotWithShape="0">
                    <a:srgbClr val="6E747A">
                      <a:alpha val="43000"/>
                    </a:srgbClr>
                  </a:outerShdw>
                </a:effectLst>
              </a:rPr>
              <a:t>www.dkgtexas.org</a:t>
            </a:r>
          </a:p>
          <a:p>
            <a:pPr algn="ctr"/>
            <a:r>
              <a:rPr lang="en-US" sz="5400" b="0" cap="none" spc="0" dirty="0">
                <a:ln w="0"/>
                <a:solidFill>
                  <a:schemeClr val="accent1"/>
                </a:solidFill>
                <a:effectLst>
                  <a:outerShdw blurRad="38100" dist="25400" dir="5400000" algn="ctr" rotWithShape="0">
                    <a:srgbClr val="6E747A">
                      <a:alpha val="43000"/>
                    </a:srgbClr>
                  </a:outerShdw>
                </a:effectLst>
              </a:rPr>
              <a:t>Do you</a:t>
            </a:r>
            <a:r>
              <a:rPr lang="en-US" sz="5400" dirty="0">
                <a:ln w="0"/>
                <a:solidFill>
                  <a:schemeClr val="accent1"/>
                </a:solidFill>
                <a:effectLst>
                  <a:outerShdw blurRad="38100" dist="25400" dir="5400000" algn="ctr" rotWithShape="0">
                    <a:srgbClr val="6E747A">
                      <a:alpha val="43000"/>
                    </a:srgbClr>
                  </a:outerShdw>
                </a:effectLst>
              </a:rPr>
              <a:t> use these helpful sheets and slideshows?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56392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49B3C9-F979-11C4-B7A1-2A9CA2F630BB}"/>
              </a:ext>
            </a:extLst>
          </p:cNvPr>
          <p:cNvPicPr>
            <a:picLocks noChangeAspect="1"/>
          </p:cNvPicPr>
          <p:nvPr/>
        </p:nvPicPr>
        <p:blipFill>
          <a:blip r:embed="rId2"/>
          <a:stretch>
            <a:fillRect/>
          </a:stretch>
        </p:blipFill>
        <p:spPr>
          <a:xfrm>
            <a:off x="288636" y="485658"/>
            <a:ext cx="11137900" cy="5389699"/>
          </a:xfrm>
          <a:prstGeom prst="rect">
            <a:avLst/>
          </a:prstGeom>
        </p:spPr>
      </p:pic>
    </p:spTree>
    <p:extLst>
      <p:ext uri="{BB962C8B-B14F-4D97-AF65-F5344CB8AC3E}">
        <p14:creationId xmlns:p14="http://schemas.microsoft.com/office/powerpoint/2010/main" val="311537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BD7ACC-C5A2-1909-8005-5BF55EE4F234}"/>
              </a:ext>
            </a:extLst>
          </p:cNvPr>
          <p:cNvPicPr>
            <a:picLocks noChangeAspect="1"/>
          </p:cNvPicPr>
          <p:nvPr/>
        </p:nvPicPr>
        <p:blipFill>
          <a:blip r:embed="rId2"/>
          <a:stretch>
            <a:fillRect/>
          </a:stretch>
        </p:blipFill>
        <p:spPr>
          <a:xfrm>
            <a:off x="660400" y="476930"/>
            <a:ext cx="10363200" cy="6208477"/>
          </a:xfrm>
          <a:prstGeom prst="rect">
            <a:avLst/>
          </a:prstGeom>
        </p:spPr>
      </p:pic>
    </p:spTree>
    <p:extLst>
      <p:ext uri="{BB962C8B-B14F-4D97-AF65-F5344CB8AC3E}">
        <p14:creationId xmlns:p14="http://schemas.microsoft.com/office/powerpoint/2010/main" val="380616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ED89AB-B5D6-7244-F276-C6D65B73B07B}"/>
              </a:ext>
            </a:extLst>
          </p:cNvPr>
          <p:cNvPicPr>
            <a:picLocks noChangeAspect="1"/>
          </p:cNvPicPr>
          <p:nvPr/>
        </p:nvPicPr>
        <p:blipFill>
          <a:blip r:embed="rId2"/>
          <a:stretch>
            <a:fillRect/>
          </a:stretch>
        </p:blipFill>
        <p:spPr>
          <a:xfrm>
            <a:off x="1090612" y="652462"/>
            <a:ext cx="10010775" cy="5553075"/>
          </a:xfrm>
          <a:prstGeom prst="rect">
            <a:avLst/>
          </a:prstGeom>
        </p:spPr>
      </p:pic>
    </p:spTree>
    <p:extLst>
      <p:ext uri="{BB962C8B-B14F-4D97-AF65-F5344CB8AC3E}">
        <p14:creationId xmlns:p14="http://schemas.microsoft.com/office/powerpoint/2010/main" val="15337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E301D7EF-43E1-0BF8-397C-6EEABB62A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18" y="627062"/>
            <a:ext cx="4062846" cy="5257800"/>
          </a:xfrm>
          <a:prstGeom prst="rect">
            <a:avLst/>
          </a:prstGeom>
        </p:spPr>
      </p:pic>
      <p:sp>
        <p:nvSpPr>
          <p:cNvPr id="3" name="TextBox 2">
            <a:extLst>
              <a:ext uri="{FF2B5EF4-FFF2-40B4-BE49-F238E27FC236}">
                <a16:creationId xmlns:a16="http://schemas.microsoft.com/office/drawing/2014/main" id="{F731ECFB-3F5B-6938-B9FA-179AD4D4CC30}"/>
              </a:ext>
            </a:extLst>
          </p:cNvPr>
          <p:cNvSpPr txBox="1"/>
          <p:nvPr/>
        </p:nvSpPr>
        <p:spPr>
          <a:xfrm>
            <a:off x="5168900" y="797510"/>
            <a:ext cx="6578600" cy="5262979"/>
          </a:xfrm>
          <a:prstGeom prst="rect">
            <a:avLst/>
          </a:prstGeom>
          <a:noFill/>
        </p:spPr>
        <p:txBody>
          <a:bodyPr wrap="square" rtlCol="0">
            <a:spAutoFit/>
          </a:bodyPr>
          <a:lstStyle/>
          <a:p>
            <a:r>
              <a:rPr lang="en-US" sz="4800" dirty="0"/>
              <a:t>DKG International Website Resources</a:t>
            </a:r>
          </a:p>
          <a:p>
            <a:r>
              <a:rPr lang="en-US" sz="4800" dirty="0">
                <a:hlinkClick r:id="rId3"/>
              </a:rPr>
              <a:t>www.dkg.org</a:t>
            </a:r>
            <a:endParaRPr lang="en-US" sz="4800" dirty="0"/>
          </a:p>
          <a:p>
            <a:r>
              <a:rPr lang="en-US" sz="4800" dirty="0"/>
              <a:t>Have you discovered what you find to use in your account under Chapter Connect?</a:t>
            </a:r>
          </a:p>
        </p:txBody>
      </p:sp>
    </p:spTree>
    <p:extLst>
      <p:ext uri="{BB962C8B-B14F-4D97-AF65-F5344CB8AC3E}">
        <p14:creationId xmlns:p14="http://schemas.microsoft.com/office/powerpoint/2010/main" val="328676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7548C-7DF1-CB5A-026E-9DC573DF93DD}"/>
              </a:ext>
            </a:extLst>
          </p:cNvPr>
          <p:cNvPicPr>
            <a:picLocks noChangeAspect="1"/>
          </p:cNvPicPr>
          <p:nvPr/>
        </p:nvPicPr>
        <p:blipFill>
          <a:blip r:embed="rId2"/>
          <a:stretch>
            <a:fillRect/>
          </a:stretch>
        </p:blipFill>
        <p:spPr>
          <a:xfrm>
            <a:off x="2298700" y="977900"/>
            <a:ext cx="7966074" cy="5668608"/>
          </a:xfrm>
          <a:prstGeom prst="rect">
            <a:avLst/>
          </a:prstGeom>
        </p:spPr>
      </p:pic>
      <p:sp>
        <p:nvSpPr>
          <p:cNvPr id="4" name="TextBox 3">
            <a:extLst>
              <a:ext uri="{FF2B5EF4-FFF2-40B4-BE49-F238E27FC236}">
                <a16:creationId xmlns:a16="http://schemas.microsoft.com/office/drawing/2014/main" id="{A5BFC92D-D0D0-E52E-3E14-BA27C3718A93}"/>
              </a:ext>
            </a:extLst>
          </p:cNvPr>
          <p:cNvSpPr txBox="1"/>
          <p:nvPr/>
        </p:nvSpPr>
        <p:spPr>
          <a:xfrm flipH="1">
            <a:off x="2367278" y="444500"/>
            <a:ext cx="7828917" cy="369332"/>
          </a:xfrm>
          <a:prstGeom prst="rect">
            <a:avLst/>
          </a:prstGeom>
          <a:noFill/>
        </p:spPr>
        <p:txBody>
          <a:bodyPr wrap="square" rtlCol="0">
            <a:spAutoFit/>
          </a:bodyPr>
          <a:lstStyle/>
          <a:p>
            <a:r>
              <a:rPr lang="en-US" dirty="0">
                <a:solidFill>
                  <a:srgbClr val="FF0000"/>
                </a:solidFill>
              </a:rPr>
              <a:t>State Resources are found below your chapter information.</a:t>
            </a:r>
          </a:p>
        </p:txBody>
      </p:sp>
    </p:spTree>
    <p:extLst>
      <p:ext uri="{BB962C8B-B14F-4D97-AF65-F5344CB8AC3E}">
        <p14:creationId xmlns:p14="http://schemas.microsoft.com/office/powerpoint/2010/main" val="418535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TotalTime>
  <Words>338</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Thomas</dc:creator>
  <cp:lastModifiedBy>Deborah Thomas</cp:lastModifiedBy>
  <cp:revision>4</cp:revision>
  <dcterms:created xsi:type="dcterms:W3CDTF">2022-06-06T22:31:56Z</dcterms:created>
  <dcterms:modified xsi:type="dcterms:W3CDTF">2022-06-09T22:22:36Z</dcterms:modified>
</cp:coreProperties>
</file>