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4"/>
  </p:sldMasterIdLst>
  <p:notesMasterIdLst>
    <p:notesMasterId r:id="rId10"/>
  </p:notesMasterIdLst>
  <p:handoutMasterIdLst>
    <p:handoutMasterId r:id="rId11"/>
  </p:handoutMasterIdLst>
  <p:sldIdLst>
    <p:sldId id="350" r:id="rId5"/>
    <p:sldId id="352" r:id="rId6"/>
    <p:sldId id="356" r:id="rId7"/>
    <p:sldId id="357" r:id="rId8"/>
    <p:sldId id="343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26" autoAdjust="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6/22/2023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5" rIns="94229" bIns="471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</p:spPr>
        <p:txBody>
          <a:bodyPr vert="horz" lIns="94229" tIns="47115" rIns="94229" bIns="471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xmlns="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xmlns="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xmlns="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xmlns="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xmlns="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xmlns="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xmlns="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xmlns="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xmlns="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xmlns="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xmlns="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June 22,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xmlns="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xmlns="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xmlns="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xmlns="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xmlns="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xmlns="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xmlns="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xmlns="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xmlns="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June 22,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xmlns="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xmlns="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xmlns="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xmlns="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xmlns="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xmlns="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xmlns="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xmlns="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xmlns="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xmlns="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xmlns="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xmlns="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June 22,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xmlns="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xmlns="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xmlns="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xmlns="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xmlns="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xmlns="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xmlns="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xmlns="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xmlns="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xmlns="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xmlns="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xmlns="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xmlns="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xmlns="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xmlns="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xmlns="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xmlns="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xmlns="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xmlns="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xmlns="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xmlns="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xmlns="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June 22,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xmlns="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xmlns="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xmlns="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xmlns="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xmlns="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June 22,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xmlns="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xmlns="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xmlns="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xmlns="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xmlns="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xmlns="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June 22,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xmlns="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xmlns="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June 22,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="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xmlns="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xmlns="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xmlns="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xmlns="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xmlns="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xmlns="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xmlns="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xmlns="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xmlns="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xmlns="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xmlns="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xmlns="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xmlns="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xmlns="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xmlns="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xmlns="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xmlns="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xmlns="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xmlns="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xmlns="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xmlns="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xmlns="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xmlns="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xmlns="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xmlns="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xmlns="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xmlns="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xmlns="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xmlns="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xmlns="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June 22,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xmlns="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xmlns="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xmlns="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xmlns="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xmlns="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xmlns="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xmlns="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xmlns="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xmlns="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June 22, 2023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xmlns="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xmlns="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FCA8E82-58CD-E045-8B98-B7A85B79B752}" type="datetime4">
              <a:rPr lang="en-US" smtClean="0"/>
              <a:pPr/>
              <a:t>June 22, 2023</a:t>
            </a:fld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xmlns="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xmlns="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323850"/>
            <a:ext cx="5491571" cy="3352800"/>
          </a:xfrm>
        </p:spPr>
        <p:txBody>
          <a:bodyPr/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“</a:t>
            </a:r>
            <a:r>
              <a:rPr lang="en-US" sz="3200" i="1" dirty="0"/>
              <a:t>Have We Got a Deal For You!”</a:t>
            </a:r>
            <a:br>
              <a:rPr lang="en-US" sz="3200" i="1" dirty="0"/>
            </a:br>
            <a:r>
              <a:rPr lang="en-US" sz="3200" i="1" dirty="0"/>
              <a:t>            </a:t>
            </a:r>
            <a:r>
              <a:rPr lang="en-US" sz="1800" i="1" dirty="0"/>
              <a:t>Presented by </a:t>
            </a:r>
            <a:r>
              <a:rPr lang="en-US" sz="1400" i="1" dirty="0"/>
              <a:t/>
            </a:r>
            <a:br>
              <a:rPr lang="en-US" sz="1400" i="1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000" dirty="0"/>
              <a:t>TSO Programs and Service Projects Committee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/>
          <a:lstStyle/>
          <a:p>
            <a:r>
              <a:rPr lang="en-US" dirty="0">
                <a:latin typeface="+mj-lt"/>
              </a:rPr>
              <a:t>TSO Convention</a:t>
            </a:r>
          </a:p>
          <a:p>
            <a:r>
              <a:rPr lang="en-US" dirty="0">
                <a:latin typeface="+mj-lt"/>
              </a:rPr>
              <a:t>Mc Allen, Texas</a:t>
            </a:r>
          </a:p>
          <a:p>
            <a:r>
              <a:rPr lang="en-US" dirty="0">
                <a:latin typeface="+mj-lt"/>
              </a:rPr>
              <a:t>June 15,2023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D54756-A790-C845-A85F-35391529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7EC6698-132B-1143-A2A9-00A97D9572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/>
          <a:lstStyle/>
          <a:p>
            <a:r>
              <a:rPr lang="en-US" dirty="0"/>
              <a:t>01. 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1AA5D8C-0134-F046-A548-3465F81774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778796"/>
          </a:xfrm>
        </p:spPr>
        <p:txBody>
          <a:bodyPr/>
          <a:lstStyle/>
          <a:p>
            <a:r>
              <a:rPr lang="en-US" dirty="0"/>
              <a:t>Programs and Service Projects. How they grow a chapter.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C0015C52-08ED-464E-B7E8-24892D9C131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/>
          <a:lstStyle/>
          <a:p>
            <a:r>
              <a:rPr lang="en-US" dirty="0"/>
              <a:t>02. Results from </a:t>
            </a:r>
            <a:br>
              <a:rPr lang="en-US" dirty="0"/>
            </a:br>
            <a:r>
              <a:rPr lang="en-US" dirty="0"/>
              <a:t>last year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979C7D4-91CF-6443-91D5-65DC860B40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610704"/>
          </a:xfrm>
        </p:spPr>
        <p:txBody>
          <a:bodyPr/>
          <a:lstStyle/>
          <a:p>
            <a:r>
              <a:rPr lang="en-US" dirty="0"/>
              <a:t>Share program and service projects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B32B0C1D-C221-7C47-B7D6-77E7BDB41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/>
          <a:lstStyle/>
          <a:p>
            <a:r>
              <a:rPr lang="en-US" dirty="0"/>
              <a:t>03. Our team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3E1C152D-1AA6-9242-B5C9-B06EEE4F966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/>
          <a:lstStyle/>
          <a:p>
            <a:r>
              <a:rPr lang="en-US" dirty="0"/>
              <a:t>DKG, TSO, and ASTEF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69BD3932-D1D0-1045-BD96-8B26F11B85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/>
          <a:lstStyle/>
          <a:p>
            <a:r>
              <a:rPr lang="en-US" dirty="0"/>
              <a:t>04. What’s next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38FB4732-AB07-C54D-AF44-F8ADB6D2B8B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691144"/>
          </a:xfrm>
        </p:spPr>
        <p:txBody>
          <a:bodyPr/>
          <a:lstStyle/>
          <a:p>
            <a:r>
              <a:rPr lang="en-US" dirty="0"/>
              <a:t>Apply for grants</a:t>
            </a:r>
          </a:p>
          <a:p>
            <a:r>
              <a:rPr lang="en-US" dirty="0"/>
              <a:t>Complete Spotlight form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B115086E-2AC3-4F4D-8F85-104CFA64FEC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/>
          <a:lstStyle/>
          <a:p>
            <a:r>
              <a:rPr lang="en-US" dirty="0"/>
              <a:t>05. Closing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7F247A08-A350-EF44-9F10-FC72B546660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/>
          <a:lstStyle/>
          <a:p>
            <a:r>
              <a:rPr lang="en-US" dirty="0"/>
              <a:t>Share your ideas with other chapters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xmlns="" id="{329469AE-B59A-AA41-9085-106D011808F5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xmlns="" id="{C0BAE34D-BF83-084B-A10C-EB85694B9AC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6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01EB1D7F-284F-6F46-99FA-EBB8ED69D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</p:spPr>
        <p:txBody>
          <a:bodyPr/>
          <a:lstStyle/>
          <a:p>
            <a:r>
              <a:rPr lang="en-US" dirty="0"/>
              <a:t>Our team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A1E2644-1BD8-DB4D-B01F-F617AABF79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/>
          <a:lstStyle/>
          <a:p>
            <a:r>
              <a:rPr lang="en-US" sz="1400" dirty="0"/>
              <a:t>DKG International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642AB8A-80CA-C941-A861-E9F7C174A1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/>
          <a:lstStyle/>
          <a:p>
            <a:r>
              <a:rPr lang="en-US" dirty="0"/>
              <a:t>      www.dkg.org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3590C1A1-4321-EC41-8248-D3B566DD51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/>
          <a:lstStyle/>
          <a:p>
            <a:r>
              <a:rPr lang="en-US" dirty="0"/>
              <a:t>     www.dkgtexas,org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1DF7B21D-37D3-8344-AC78-C169C79D3D2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/>
          <a:lstStyle/>
          <a:p>
            <a:r>
              <a:rPr lang="en-US" dirty="0"/>
              <a:t>           ASTEF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2581095F-0795-744B-A3E7-94DFB3CBF33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/>
          <a:lstStyle/>
          <a:p>
            <a:r>
              <a:rPr lang="en-US" sz="1800" dirty="0"/>
              <a:t>         </a:t>
            </a:r>
            <a:r>
              <a:rPr lang="en-US" dirty="0"/>
              <a:t>www.astef,org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70695B8F-A3CD-4845-8150-758480179C2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9D355D25-05B3-EC86-7DB7-8DA59C73F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8252" y="2410880"/>
            <a:ext cx="2115495" cy="2036240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69B26C61-D5D7-CC42-848C-158367DB821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xmlns="" id="{32DA2B67-BDBB-C945-988B-6C0D86F697CE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xmlns="" id="{1EAEE347-BDD8-5349-BB37-C8938BFCFF4C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3" name="Picture Placeholder 12" descr="A logo of a rose&#10;&#10;Description automatically generated with low confidence">
            <a:extLst>
              <a:ext uri="{FF2B5EF4-FFF2-40B4-BE49-F238E27FC236}">
                <a16:creationId xmlns:a16="http://schemas.microsoft.com/office/drawing/2014/main" xmlns="" id="{30438302-BCF0-11FC-AF4D-1D6D6EF175E0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3" b="4583"/>
          <a:stretch>
            <a:fillRect/>
          </a:stretch>
        </p:blipFill>
        <p:spPr/>
      </p:pic>
      <p:pic>
        <p:nvPicPr>
          <p:cNvPr id="27" name="Picture Placeholder 26">
            <a:extLst>
              <a:ext uri="{FF2B5EF4-FFF2-40B4-BE49-F238E27FC236}">
                <a16:creationId xmlns:a16="http://schemas.microsoft.com/office/drawing/2014/main" xmlns="" id="{DA1AB8F4-EF78-2E37-5A1F-8087E53850A9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>
          <a:blip r:embed="rId4"/>
          <a:srcRect l="4044" r="4044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5" name="Text Placeholder 24">
            <a:extLst>
              <a:ext uri="{FF2B5EF4-FFF2-40B4-BE49-F238E27FC236}">
                <a16:creationId xmlns:a16="http://schemas.microsoft.com/office/drawing/2014/main" xmlns="" id="{D17E42A3-A620-2369-C7EC-FDB2B3F443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369332"/>
          </a:xfrm>
        </p:spPr>
        <p:txBody>
          <a:bodyPr/>
          <a:lstStyle/>
          <a:p>
            <a:r>
              <a:rPr lang="en-US" sz="1400" dirty="0"/>
              <a:t>Texas State Organization</a:t>
            </a:r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xmlns="" id="{F4279320-27EB-2C8E-3022-BEF793A4C2F1}"/>
              </a:ext>
            </a:extLst>
          </p:cNvPr>
          <p:cNvSpPr txBox="1">
            <a:spLocks/>
          </p:cNvSpPr>
          <p:nvPr/>
        </p:nvSpPr>
        <p:spPr>
          <a:xfrm>
            <a:off x="952500" y="2572883"/>
            <a:ext cx="2118245" cy="2037217"/>
          </a:xfrm>
          <a:prstGeom prst="rect">
            <a:avLst/>
          </a:prstGeom>
        </p:spPr>
      </p:sp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xmlns="" id="{BA852F8B-A7FF-BFAE-DA41-5068224E7525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5"/>
          <a:srcRect t="1948" b="1948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319620-6CCC-A34D-9D45-D6B57F800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6655189-E7B2-3A4A-99EE-997592791F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</p:spPr>
        <p:txBody>
          <a:bodyPr/>
          <a:lstStyle/>
          <a:p>
            <a:r>
              <a:rPr lang="en-US" dirty="0"/>
              <a:t>Q1. Jul – Aug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873C602-BA59-1744-B258-B489E00A3E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</p:spPr>
        <p:txBody>
          <a:bodyPr/>
          <a:lstStyle/>
          <a:p>
            <a:r>
              <a:rPr lang="en-US" dirty="0"/>
              <a:t>Plan Programs and Service Projects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8D4284CF-DF13-E947-ADA5-0FD9AAC03C2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</p:spPr>
        <p:txBody>
          <a:bodyPr/>
          <a:lstStyle/>
          <a:p>
            <a:r>
              <a:rPr lang="en-US" dirty="0"/>
              <a:t>Q2. Sept - May	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A4FEC49-A0F0-FB4E-9A87-B2EF1136472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</p:spPr>
        <p:txBody>
          <a:bodyPr/>
          <a:lstStyle/>
          <a:p>
            <a:r>
              <a:rPr lang="en-US" dirty="0"/>
              <a:t>Monthly meetings programs and projects completed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9C396C20-F6DF-C940-BE16-6E008BFF9CB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</p:spPr>
        <p:txBody>
          <a:bodyPr/>
          <a:lstStyle/>
          <a:p>
            <a:r>
              <a:rPr lang="en-US" dirty="0"/>
              <a:t>Q3. Jan – Feb	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55F2A68F-70C1-7F46-9A1C-586701744F5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5"/>
            <a:ext cx="2133600" cy="694169"/>
          </a:xfrm>
        </p:spPr>
        <p:txBody>
          <a:bodyPr/>
          <a:lstStyle/>
          <a:p>
            <a:r>
              <a:rPr lang="en-US" dirty="0"/>
              <a:t>Determine if your chapter will apply for ASTEF or DKGIEF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58554997-3B04-634C-A36E-69B03113315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</p:spPr>
        <p:txBody>
          <a:bodyPr/>
          <a:lstStyle/>
          <a:p>
            <a:r>
              <a:rPr lang="en-US" dirty="0"/>
              <a:t>Q4. March – Jun	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4E355B93-F7B4-8649-8BBF-819B529D7EC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7"/>
            <a:ext cx="2133600" cy="1244893"/>
          </a:xfrm>
        </p:spPr>
        <p:txBody>
          <a:bodyPr/>
          <a:lstStyle/>
          <a:p>
            <a:r>
              <a:rPr lang="en-US" dirty="0"/>
              <a:t>DKGIEF application due 3/1</a:t>
            </a:r>
          </a:p>
          <a:p>
            <a:r>
              <a:rPr lang="en-US" dirty="0"/>
              <a:t>ASTEF application due 4/1</a:t>
            </a:r>
          </a:p>
          <a:p>
            <a:r>
              <a:rPr lang="en-US" dirty="0"/>
              <a:t>Attend TSO and DKG Conventions June and July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B2B0E625-26CC-9744-9B92-56905E797B65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6F29C953-E914-EE4E-B001-1E1EAD7BFD8A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>
          <a:xfrm>
            <a:off x="1494790" y="6332220"/>
            <a:ext cx="1497330" cy="2476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188C120B-6FFA-9C42-80DF-9F19DE9503F4}"/>
              </a:ext>
            </a:extLst>
          </p:cNvPr>
          <p:cNvSpPr>
            <a:spLocks noGrp="1"/>
          </p:cNvSpPr>
          <p:nvPr>
            <p:ph type="dt" sz="half" idx="36"/>
          </p:nvPr>
        </p:nvSpPr>
        <p:spPr>
          <a:xfrm>
            <a:off x="2992120" y="6332220"/>
            <a:ext cx="1313180" cy="24765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01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DF3D98-3C30-4CFC-8643-C81E829C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xmlns="" id="{F0F25866-5DB1-334A-8037-692579FBDE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12373" y="3714923"/>
            <a:ext cx="4903377" cy="1057791"/>
          </a:xfrm>
        </p:spPr>
        <p:txBody>
          <a:bodyPr/>
          <a:lstStyle/>
          <a:p>
            <a:r>
              <a:rPr lang="en-US" b="1" dirty="0"/>
              <a:t>           Where will your journey lead you?</a:t>
            </a:r>
          </a:p>
        </p:txBody>
      </p:sp>
      <p:pic>
        <p:nvPicPr>
          <p:cNvPr id="13" name="Picture Placeholder 12" descr="Portrait of a team member">
            <a:extLst>
              <a:ext uri="{FF2B5EF4-FFF2-40B4-BE49-F238E27FC236}">
                <a16:creationId xmlns:a16="http://schemas.microsoft.com/office/drawing/2014/main" xmlns="" id="{EC944911-7CDD-41CC-A7F0-5B0CF85D545C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76767661-63CB-A645-82F2-3B860E338B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7731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C_Win32_MW_JS_SL_v2.potx" id="{230A82CA-9023-4220-9E5B-0E652CF31B20}" vid="{96196EC2-C392-482E-BF29-9BD12A6266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EC1AB0-9704-404D-B6D3-819D938AC55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Geometric annual presentation</Template>
  <TotalTime>63</TotalTime>
  <Words>148</Words>
  <Application>Microsoft Office PowerPoint</Application>
  <PresentationFormat>Widescreen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Franklin Gothic Demi</vt:lpstr>
      <vt:lpstr>Wingdings</vt:lpstr>
      <vt:lpstr>Theme1</vt:lpstr>
      <vt:lpstr>          “Have We Got a Deal For You!”             Presented by   TSO Programs and Service Projects Committee </vt:lpstr>
      <vt:lpstr>Agenda</vt:lpstr>
      <vt:lpstr>Our team</vt:lpstr>
      <vt:lpstr>Timeline</vt:lpstr>
      <vt:lpstr>Thank you</vt:lpstr>
    </vt:vector>
  </TitlesOfParts>
  <Company>Tyler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“Have We Got a Deal For You!”             Presented by   TSO Programs and Service Projects Committee</dc:title>
  <dc:creator>Anderson, Lynda</dc:creator>
  <cp:lastModifiedBy>LYNDA</cp:lastModifiedBy>
  <cp:revision>4</cp:revision>
  <cp:lastPrinted>2023-06-06T22:53:23Z</cp:lastPrinted>
  <dcterms:created xsi:type="dcterms:W3CDTF">2023-06-06T00:04:55Z</dcterms:created>
  <dcterms:modified xsi:type="dcterms:W3CDTF">2023-06-22T18:42:54Z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