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handoutMasterIdLst>
    <p:handoutMasterId r:id="rId18"/>
  </p:handoutMasterIdLst>
  <p:sldIdLst>
    <p:sldId id="256" r:id="rId2"/>
    <p:sldId id="257" r:id="rId3"/>
    <p:sldId id="265" r:id="rId4"/>
    <p:sldId id="259" r:id="rId5"/>
    <p:sldId id="263" r:id="rId6"/>
    <p:sldId id="261" r:id="rId7"/>
    <p:sldId id="262" r:id="rId8"/>
    <p:sldId id="264" r:id="rId9"/>
    <p:sldId id="272" r:id="rId10"/>
    <p:sldId id="273" r:id="rId11"/>
    <p:sldId id="271" r:id="rId12"/>
    <p:sldId id="267" r:id="rId13"/>
    <p:sldId id="268" r:id="rId14"/>
    <p:sldId id="269" r:id="rId15"/>
    <p:sldId id="270" r:id="rId16"/>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52"/>
    <p:restoredTop sz="94694"/>
  </p:normalViewPr>
  <p:slideViewPr>
    <p:cSldViewPr snapToGrid="0" snapToObjects="1">
      <p:cViewPr varScale="1">
        <p:scale>
          <a:sx n="64" d="100"/>
          <a:sy n="64" d="100"/>
        </p:scale>
        <p:origin x="7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DFAC7AB-8D90-8946-90DF-22CBB868DDA0}"/>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5E43EBE2-3CEA-EA43-BBA1-7FCBBF2174F1}"/>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C7AF7708-4BCE-CA46-B296-2F18A1F3489F}" type="datetimeFigureOut">
              <a:rPr lang="en-US" smtClean="0"/>
              <a:t>7/6/2022</a:t>
            </a:fld>
            <a:endParaRPr lang="en-US" dirty="0"/>
          </a:p>
        </p:txBody>
      </p:sp>
      <p:sp>
        <p:nvSpPr>
          <p:cNvPr id="4" name="Footer Placeholder 3">
            <a:extLst>
              <a:ext uri="{FF2B5EF4-FFF2-40B4-BE49-F238E27FC236}">
                <a16:creationId xmlns:a16="http://schemas.microsoft.com/office/drawing/2014/main" id="{8A547A8A-CE67-134D-A303-410868F2BC18}"/>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6FBB5E8-3F48-2A43-8360-B9568C9E6D03}"/>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DE94A729-3739-F747-A532-F0899B0721BE}" type="slidenum">
              <a:rPr lang="en-US" smtClean="0"/>
              <a:t>‹#›</a:t>
            </a:fld>
            <a:endParaRPr lang="en-US" dirty="0"/>
          </a:p>
        </p:txBody>
      </p:sp>
    </p:spTree>
    <p:extLst>
      <p:ext uri="{BB962C8B-B14F-4D97-AF65-F5344CB8AC3E}">
        <p14:creationId xmlns:p14="http://schemas.microsoft.com/office/powerpoint/2010/main" val="34843657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FC0077C8-F79A-1541-9ECE-0170B5ED34A5}" type="datetimeFigureOut">
              <a:rPr lang="en-US" smtClean="0"/>
              <a:t>7/6/2022</a:t>
            </a:fld>
            <a:endParaRPr lang="en-US" dirty="0"/>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5076199E-B8D2-7B4C-8C31-FB85C03F4A3D}" type="slidenum">
              <a:rPr lang="en-US" smtClean="0"/>
              <a:t>‹#›</a:t>
            </a:fld>
            <a:endParaRPr lang="en-US" dirty="0"/>
          </a:p>
        </p:txBody>
      </p:sp>
    </p:spTree>
    <p:extLst>
      <p:ext uri="{BB962C8B-B14F-4D97-AF65-F5344CB8AC3E}">
        <p14:creationId xmlns:p14="http://schemas.microsoft.com/office/powerpoint/2010/main" val="819759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Confirm Attendance</a:t>
            </a:r>
          </a:p>
          <a:p>
            <a:r>
              <a:rPr lang="en-US" dirty="0"/>
              <a:t>Confirm logistics</a:t>
            </a:r>
          </a:p>
          <a:p>
            <a:r>
              <a:rPr lang="en-US" dirty="0"/>
              <a:t>Determine who will have reports</a:t>
            </a:r>
          </a:p>
          <a:p>
            <a:r>
              <a:rPr lang="en-US" dirty="0"/>
              <a:t>Ask for proposed motions</a:t>
            </a:r>
          </a:p>
        </p:txBody>
      </p:sp>
      <p:sp>
        <p:nvSpPr>
          <p:cNvPr id="4" name="Slide Number Placeholder 3"/>
          <p:cNvSpPr>
            <a:spLocks noGrp="1"/>
          </p:cNvSpPr>
          <p:nvPr>
            <p:ph type="sldNum" sz="quarter" idx="5"/>
          </p:nvPr>
        </p:nvSpPr>
        <p:spPr/>
        <p:txBody>
          <a:bodyPr/>
          <a:lstStyle/>
          <a:p>
            <a:fld id="{5076199E-B8D2-7B4C-8C31-FB85C03F4A3D}" type="slidenum">
              <a:rPr lang="en-US" smtClean="0"/>
              <a:t>2</a:t>
            </a:fld>
            <a:endParaRPr lang="en-US" dirty="0"/>
          </a:p>
        </p:txBody>
      </p:sp>
    </p:spTree>
    <p:extLst>
      <p:ext uri="{BB962C8B-B14F-4D97-AF65-F5344CB8AC3E}">
        <p14:creationId xmlns:p14="http://schemas.microsoft.com/office/powerpoint/2010/main" val="3373335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Know the standard order of business</a:t>
            </a:r>
          </a:p>
        </p:txBody>
      </p:sp>
      <p:sp>
        <p:nvSpPr>
          <p:cNvPr id="4" name="Slide Number Placeholder 3"/>
          <p:cNvSpPr>
            <a:spLocks noGrp="1"/>
          </p:cNvSpPr>
          <p:nvPr>
            <p:ph type="sldNum" sz="quarter" idx="5"/>
          </p:nvPr>
        </p:nvSpPr>
        <p:spPr/>
        <p:txBody>
          <a:bodyPr/>
          <a:lstStyle/>
          <a:p>
            <a:fld id="{5076199E-B8D2-7B4C-8C31-FB85C03F4A3D}" type="slidenum">
              <a:rPr lang="en-US" smtClean="0"/>
              <a:t>4</a:t>
            </a:fld>
            <a:endParaRPr lang="en-US" dirty="0"/>
          </a:p>
        </p:txBody>
      </p:sp>
    </p:spTree>
    <p:extLst>
      <p:ext uri="{BB962C8B-B14F-4D97-AF65-F5344CB8AC3E}">
        <p14:creationId xmlns:p14="http://schemas.microsoft.com/office/powerpoint/2010/main" val="3023637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Approval of minutes</a:t>
            </a:r>
          </a:p>
          <a:p>
            <a:r>
              <a:rPr lang="en-US" dirty="0"/>
              <a:t>Reports</a:t>
            </a:r>
          </a:p>
          <a:p>
            <a:r>
              <a:rPr lang="en-US" dirty="0"/>
              <a:t>Unfinished Business</a:t>
            </a:r>
          </a:p>
          <a:p>
            <a:r>
              <a:rPr lang="en-US" dirty="0"/>
              <a:t>New Business</a:t>
            </a:r>
          </a:p>
        </p:txBody>
      </p:sp>
      <p:sp>
        <p:nvSpPr>
          <p:cNvPr id="4" name="Slide Number Placeholder 3"/>
          <p:cNvSpPr>
            <a:spLocks noGrp="1"/>
          </p:cNvSpPr>
          <p:nvPr>
            <p:ph type="sldNum" sz="quarter" idx="5"/>
          </p:nvPr>
        </p:nvSpPr>
        <p:spPr/>
        <p:txBody>
          <a:bodyPr/>
          <a:lstStyle/>
          <a:p>
            <a:fld id="{5076199E-B8D2-7B4C-8C31-FB85C03F4A3D}" type="slidenum">
              <a:rPr lang="en-US" smtClean="0"/>
              <a:t>5</a:t>
            </a:fld>
            <a:endParaRPr lang="en-US" dirty="0"/>
          </a:p>
        </p:txBody>
      </p:sp>
    </p:spTree>
    <p:extLst>
      <p:ext uri="{BB962C8B-B14F-4D97-AF65-F5344CB8AC3E}">
        <p14:creationId xmlns:p14="http://schemas.microsoft.com/office/powerpoint/2010/main" val="2585958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 how to handle nominations from the floor.</a:t>
            </a:r>
          </a:p>
          <a:p>
            <a:r>
              <a:rPr lang="en-US" dirty="0"/>
              <a:t>Learn how to handle voting.</a:t>
            </a:r>
          </a:p>
        </p:txBody>
      </p:sp>
      <p:sp>
        <p:nvSpPr>
          <p:cNvPr id="4" name="Slide Number Placeholder 3"/>
          <p:cNvSpPr>
            <a:spLocks noGrp="1"/>
          </p:cNvSpPr>
          <p:nvPr>
            <p:ph type="sldNum" sz="quarter" idx="5"/>
          </p:nvPr>
        </p:nvSpPr>
        <p:spPr/>
        <p:txBody>
          <a:bodyPr/>
          <a:lstStyle/>
          <a:p>
            <a:fld id="{5076199E-B8D2-7B4C-8C31-FB85C03F4A3D}" type="slidenum">
              <a:rPr lang="en-US" smtClean="0"/>
              <a:t>7</a:t>
            </a:fld>
            <a:endParaRPr lang="en-US" dirty="0"/>
          </a:p>
        </p:txBody>
      </p:sp>
    </p:spTree>
    <p:extLst>
      <p:ext uri="{BB962C8B-B14F-4D97-AF65-F5344CB8AC3E}">
        <p14:creationId xmlns:p14="http://schemas.microsoft.com/office/powerpoint/2010/main" val="2047860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copies of president’s agenda to secretary and parliamentarian</a:t>
            </a:r>
          </a:p>
        </p:txBody>
      </p:sp>
      <p:sp>
        <p:nvSpPr>
          <p:cNvPr id="4" name="Slide Number Placeholder 3"/>
          <p:cNvSpPr>
            <a:spLocks noGrp="1"/>
          </p:cNvSpPr>
          <p:nvPr>
            <p:ph type="sldNum" sz="quarter" idx="5"/>
          </p:nvPr>
        </p:nvSpPr>
        <p:spPr/>
        <p:txBody>
          <a:bodyPr/>
          <a:lstStyle/>
          <a:p>
            <a:fld id="{5076199E-B8D2-7B4C-8C31-FB85C03F4A3D}" type="slidenum">
              <a:rPr lang="en-US" smtClean="0"/>
              <a:t>8</a:t>
            </a:fld>
            <a:endParaRPr lang="en-US" dirty="0"/>
          </a:p>
        </p:txBody>
      </p:sp>
    </p:spTree>
    <p:extLst>
      <p:ext uri="{BB962C8B-B14F-4D97-AF65-F5344CB8AC3E}">
        <p14:creationId xmlns:p14="http://schemas.microsoft.com/office/powerpoint/2010/main" val="4006924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sure all know what is being debated and voted on.</a:t>
            </a:r>
          </a:p>
          <a:p>
            <a:r>
              <a:rPr lang="en-US" dirty="0"/>
              <a:t>A, See that motions are </a:t>
            </a:r>
            <a:r>
              <a:rPr lang="en-US" dirty="0" err="1"/>
              <a:t>ckearky</a:t>
            </a:r>
            <a:r>
              <a:rPr lang="en-US" dirty="0"/>
              <a:t> worded.</a:t>
            </a:r>
          </a:p>
          <a:p>
            <a:r>
              <a:rPr lang="en-US" dirty="0"/>
              <a:t>B. Repeat wording of motions often.</a:t>
            </a:r>
          </a:p>
          <a:p>
            <a:r>
              <a:rPr lang="en-US" dirty="0"/>
              <a:t>C. Make the effect of amendments clear..</a:t>
            </a:r>
          </a:p>
          <a:p>
            <a:r>
              <a:rPr lang="en-US" dirty="0"/>
              <a:t>D. </a:t>
            </a:r>
          </a:p>
          <a:p>
            <a:endParaRPr lang="en-US" dirty="0"/>
          </a:p>
          <a:p>
            <a:endParaRPr lang="en-US" dirty="0"/>
          </a:p>
        </p:txBody>
      </p:sp>
      <p:sp>
        <p:nvSpPr>
          <p:cNvPr id="4" name="Slide Number Placeholder 3"/>
          <p:cNvSpPr>
            <a:spLocks noGrp="1"/>
          </p:cNvSpPr>
          <p:nvPr>
            <p:ph type="sldNum" sz="quarter" idx="5"/>
          </p:nvPr>
        </p:nvSpPr>
        <p:spPr/>
        <p:txBody>
          <a:bodyPr/>
          <a:lstStyle/>
          <a:p>
            <a:fld id="{5076199E-B8D2-7B4C-8C31-FB85C03F4A3D}" type="slidenum">
              <a:rPr lang="en-US" smtClean="0"/>
              <a:t>13</a:t>
            </a:fld>
            <a:endParaRPr lang="en-US" dirty="0"/>
          </a:p>
        </p:txBody>
      </p:sp>
    </p:spTree>
    <p:extLst>
      <p:ext uri="{BB962C8B-B14F-4D97-AF65-F5344CB8AC3E}">
        <p14:creationId xmlns:p14="http://schemas.microsoft.com/office/powerpoint/2010/main" val="787863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a:pPr/>
              <a:t>7/6/2022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a:t>7/6/2022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a:t>7/6/2022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a:t>7/6/2022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a:pPr/>
              <a:t>7/6/2022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a:t>7/6/2022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a:t>7/6/2022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a:t>7/6/2022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a:t>7/6/2022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a:pPr/>
              <a:t>7/6/2022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a:pPr/>
              <a:t>7/6/2022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a:pPr/>
              <a:t>7/6/2022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tif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hyperlink" Target="https://netforum.avectra.com/eweb/shopping/shopping.aspx?site=nap&amp;webcode=shopping&amp;prd_key=62080317-0d33-4d55-8169-ec19ba8cc043"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11.tif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jl234@gmail.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mailto:jf456@gmail.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2F54D-B611-1141-9F60-22A077754EB9}"/>
              </a:ext>
            </a:extLst>
          </p:cNvPr>
          <p:cNvSpPr>
            <a:spLocks noGrp="1"/>
          </p:cNvSpPr>
          <p:nvPr>
            <p:ph type="ctrTitle"/>
          </p:nvPr>
        </p:nvSpPr>
        <p:spPr>
          <a:xfrm>
            <a:off x="1654139" y="1788454"/>
            <a:ext cx="8691937" cy="1571195"/>
          </a:xfrm>
        </p:spPr>
        <p:txBody>
          <a:bodyPr>
            <a:noAutofit/>
          </a:bodyPr>
          <a:lstStyle/>
          <a:p>
            <a:br>
              <a:rPr lang="en-US" sz="5400" dirty="0"/>
            </a:br>
            <a:r>
              <a:rPr lang="en-US" sz="4800" b="1" dirty="0"/>
              <a:t>Leading with Confidence</a:t>
            </a:r>
            <a:br>
              <a:rPr lang="en-US" sz="5400" dirty="0"/>
            </a:br>
            <a:r>
              <a:rPr lang="en-US" sz="4400" dirty="0"/>
              <a:t>I</a:t>
            </a:r>
            <a:r>
              <a:rPr lang="en-US" sz="4400" cap="none" dirty="0"/>
              <a:t>t’s All in the Prep</a:t>
            </a:r>
            <a:endParaRPr lang="en-US" sz="5400" dirty="0"/>
          </a:p>
        </p:txBody>
      </p:sp>
      <p:sp>
        <p:nvSpPr>
          <p:cNvPr id="3" name="Subtitle 2">
            <a:extLst>
              <a:ext uri="{FF2B5EF4-FFF2-40B4-BE49-F238E27FC236}">
                <a16:creationId xmlns:a16="http://schemas.microsoft.com/office/drawing/2014/main" id="{ABA62B30-407A-CD47-8522-C27BE172D4B8}"/>
              </a:ext>
            </a:extLst>
          </p:cNvPr>
          <p:cNvSpPr>
            <a:spLocks noGrp="1"/>
          </p:cNvSpPr>
          <p:nvPr>
            <p:ph type="subTitle" idx="1"/>
          </p:nvPr>
        </p:nvSpPr>
        <p:spPr>
          <a:xfrm>
            <a:off x="2207295" y="3731742"/>
            <a:ext cx="6831673" cy="1329684"/>
          </a:xfrm>
        </p:spPr>
        <p:txBody>
          <a:bodyPr>
            <a:normAutofit/>
          </a:bodyPr>
          <a:lstStyle/>
          <a:p>
            <a:r>
              <a:rPr lang="en-US" sz="2400" dirty="0"/>
              <a:t>Presented by:</a:t>
            </a:r>
          </a:p>
          <a:p>
            <a:r>
              <a:rPr lang="en-US" sz="2400" dirty="0"/>
              <a:t>Helen Popovich, Ph.D., PRP</a:t>
            </a:r>
          </a:p>
          <a:p>
            <a:r>
              <a:rPr lang="en-US" sz="2400" dirty="0"/>
              <a:t>International Parliamentarian</a:t>
            </a:r>
          </a:p>
          <a:p>
            <a:endParaRPr lang="en-US" sz="2400" dirty="0"/>
          </a:p>
        </p:txBody>
      </p:sp>
    </p:spTree>
    <p:extLst>
      <p:ext uri="{BB962C8B-B14F-4D97-AF65-F5344CB8AC3E}">
        <p14:creationId xmlns:p14="http://schemas.microsoft.com/office/powerpoint/2010/main" val="2154845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C6821-4F5B-3FAB-4690-BC4B86055AA8}"/>
              </a:ext>
            </a:extLst>
          </p:cNvPr>
          <p:cNvSpPr>
            <a:spLocks noGrp="1"/>
          </p:cNvSpPr>
          <p:nvPr>
            <p:ph type="title"/>
          </p:nvPr>
        </p:nvSpPr>
        <p:spPr>
          <a:xfrm>
            <a:off x="1295400" y="632792"/>
            <a:ext cx="9601200" cy="957469"/>
          </a:xfrm>
        </p:spPr>
        <p:txBody>
          <a:bodyPr/>
          <a:lstStyle/>
          <a:p>
            <a:r>
              <a:rPr lang="en-US" dirty="0"/>
              <a:t>Sample of Script for Handling a Motion</a:t>
            </a:r>
          </a:p>
        </p:txBody>
      </p:sp>
      <p:sp>
        <p:nvSpPr>
          <p:cNvPr id="3" name="Content Placeholder 2">
            <a:extLst>
              <a:ext uri="{FF2B5EF4-FFF2-40B4-BE49-F238E27FC236}">
                <a16:creationId xmlns:a16="http://schemas.microsoft.com/office/drawing/2014/main" id="{26EBAAE8-D854-04FD-29E2-7CFEB4143938}"/>
              </a:ext>
            </a:extLst>
          </p:cNvPr>
          <p:cNvSpPr>
            <a:spLocks noGrp="1"/>
          </p:cNvSpPr>
          <p:nvPr>
            <p:ph idx="1"/>
          </p:nvPr>
        </p:nvSpPr>
        <p:spPr>
          <a:xfrm>
            <a:off x="1371600" y="1590261"/>
            <a:ext cx="9601200" cy="4634947"/>
          </a:xfrm>
        </p:spPr>
        <p:txBody>
          <a:bodyPr>
            <a:normAutofit/>
          </a:bodyPr>
          <a:lstStyle/>
          <a:p>
            <a:pPr marL="0" indent="0">
              <a:buNone/>
            </a:pPr>
            <a:r>
              <a:rPr lang="en-US" b="1" dirty="0">
                <a:solidFill>
                  <a:srgbClr val="00B050"/>
                </a:solidFill>
              </a:rPr>
              <a:t>Amy:     </a:t>
            </a:r>
            <a:r>
              <a:rPr lang="en-US" dirty="0">
                <a:solidFill>
                  <a:srgbClr val="00B050"/>
                </a:solidFill>
              </a:rPr>
              <a:t>	         On behalf od the Membership Committee, I move to invite Janis Baker and 	        Hernandez to membership in DKG.</a:t>
            </a:r>
          </a:p>
          <a:p>
            <a:pPr marL="0" indent="0">
              <a:buNone/>
            </a:pPr>
            <a:r>
              <a:rPr lang="en-US" b="1" dirty="0"/>
              <a:t>President</a:t>
            </a:r>
            <a:r>
              <a:rPr lang="en-US" dirty="0"/>
              <a:t>:     It is moved to invite Janis Baker and  Maria Hernandez to join DKG. Is there 	       any 	debate? (</a:t>
            </a:r>
            <a:r>
              <a:rPr lang="en-US" dirty="0">
                <a:solidFill>
                  <a:srgbClr val="FF0000"/>
                </a:solidFill>
              </a:rPr>
              <a:t>Handle debate, if any)</a:t>
            </a:r>
          </a:p>
          <a:p>
            <a:pPr marL="0" indent="0">
              <a:buNone/>
            </a:pPr>
            <a:r>
              <a:rPr lang="en-US" dirty="0"/>
              <a:t> 	       The question is on adoption of the motion to invite Janis Baker and Maria 	       Hernandez to join DKG.</a:t>
            </a:r>
          </a:p>
          <a:p>
            <a:pPr marL="0" indent="0">
              <a:buNone/>
            </a:pPr>
            <a:r>
              <a:rPr lang="en-US" dirty="0"/>
              <a:t>	       All in favor, say  AYE. </a:t>
            </a:r>
            <a:r>
              <a:rPr lang="en-US" dirty="0">
                <a:solidFill>
                  <a:srgbClr val="FF0000"/>
                </a:solidFill>
              </a:rPr>
              <a:t>(Pause)</a:t>
            </a:r>
            <a:r>
              <a:rPr lang="en-US" dirty="0"/>
              <a:t>	       </a:t>
            </a:r>
          </a:p>
          <a:p>
            <a:pPr marL="0" indent="0">
              <a:buNone/>
            </a:pPr>
            <a:r>
              <a:rPr lang="en-US" dirty="0"/>
              <a:t>	       All opposed, say NO. </a:t>
            </a:r>
            <a:r>
              <a:rPr lang="en-US" dirty="0">
                <a:solidFill>
                  <a:srgbClr val="FF0000"/>
                </a:solidFill>
              </a:rPr>
              <a:t>(Pause)</a:t>
            </a:r>
          </a:p>
          <a:p>
            <a:pPr marL="0" indent="0">
              <a:buNone/>
            </a:pPr>
            <a:r>
              <a:rPr lang="en-US" dirty="0"/>
              <a:t>	       The ayes have it and the motion is adopted. The chapter will invite Janis  	 	       Baker and Maria Hernandez to join DKG. The Membership Committee will 	       notify Janis and Maria and arrange for their orientation and induction.</a:t>
            </a:r>
          </a:p>
          <a:p>
            <a:pPr marL="0" indent="0">
              <a:buNone/>
            </a:pPr>
            <a:r>
              <a:rPr lang="en-US" dirty="0"/>
              <a:t>	       Thank you, members of the committee.</a:t>
            </a:r>
          </a:p>
        </p:txBody>
      </p:sp>
    </p:spTree>
    <p:extLst>
      <p:ext uri="{BB962C8B-B14F-4D97-AF65-F5344CB8AC3E}">
        <p14:creationId xmlns:p14="http://schemas.microsoft.com/office/powerpoint/2010/main" val="3884080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E08B0-8B88-4448-8360-9DF94D3C9061}"/>
              </a:ext>
            </a:extLst>
          </p:cNvPr>
          <p:cNvSpPr>
            <a:spLocks noGrp="1"/>
          </p:cNvSpPr>
          <p:nvPr>
            <p:ph type="title"/>
          </p:nvPr>
        </p:nvSpPr>
        <p:spPr>
          <a:xfrm>
            <a:off x="1371600" y="685800"/>
            <a:ext cx="9601200" cy="1007076"/>
          </a:xfrm>
        </p:spPr>
        <p:txBody>
          <a:bodyPr/>
          <a:lstStyle/>
          <a:p>
            <a:pPr algn="ctr"/>
            <a:r>
              <a:rPr lang="en-US" dirty="0"/>
              <a:t>Two Days Before Meeting</a:t>
            </a:r>
          </a:p>
        </p:txBody>
      </p:sp>
      <p:sp>
        <p:nvSpPr>
          <p:cNvPr id="3" name="Content Placeholder 2">
            <a:extLst>
              <a:ext uri="{FF2B5EF4-FFF2-40B4-BE49-F238E27FC236}">
                <a16:creationId xmlns:a16="http://schemas.microsoft.com/office/drawing/2014/main" id="{10AA1C27-4183-694B-8AFE-FBF885102ADF}"/>
              </a:ext>
            </a:extLst>
          </p:cNvPr>
          <p:cNvSpPr>
            <a:spLocks noGrp="1"/>
          </p:cNvSpPr>
          <p:nvPr>
            <p:ph idx="1"/>
          </p:nvPr>
        </p:nvSpPr>
        <p:spPr>
          <a:xfrm>
            <a:off x="1371600" y="1692877"/>
            <a:ext cx="9601200" cy="4856204"/>
          </a:xfrm>
        </p:spPr>
        <p:txBody>
          <a:bodyPr>
            <a:normAutofit/>
          </a:bodyPr>
          <a:lstStyle/>
          <a:p>
            <a:r>
              <a:rPr lang="en-US" sz="3200" dirty="0"/>
              <a:t>Gather Material to Take to Meeting</a:t>
            </a:r>
          </a:p>
          <a:p>
            <a:pPr lvl="1"/>
            <a:r>
              <a:rPr lang="en-US" sz="2800" dirty="0"/>
              <a:t>Copies of governing Documents</a:t>
            </a:r>
          </a:p>
          <a:p>
            <a:pPr lvl="1"/>
            <a:r>
              <a:rPr lang="en-US" sz="2800" dirty="0"/>
              <a:t>RONR (12</a:t>
            </a:r>
            <a:r>
              <a:rPr lang="en-US" sz="2800" baseline="30000" dirty="0"/>
              <a:t>th</a:t>
            </a:r>
            <a:r>
              <a:rPr lang="en-US" sz="2800" dirty="0"/>
              <a:t> ed.) or RONR In Brief (3</a:t>
            </a:r>
            <a:r>
              <a:rPr lang="en-US" sz="2800" baseline="30000" dirty="0"/>
              <a:t>rd</a:t>
            </a:r>
            <a:r>
              <a:rPr lang="en-US" sz="2800" dirty="0"/>
              <a:t> ed.)</a:t>
            </a:r>
          </a:p>
          <a:p>
            <a:pPr lvl="1"/>
            <a:r>
              <a:rPr lang="en-US" sz="2800" dirty="0"/>
              <a:t>List of Committees and Their Members</a:t>
            </a:r>
          </a:p>
          <a:p>
            <a:pPr lvl="1"/>
            <a:r>
              <a:rPr lang="en-US" sz="2800" dirty="0"/>
              <a:t>Copies of Agendas</a:t>
            </a:r>
          </a:p>
          <a:p>
            <a:pPr lvl="1"/>
            <a:r>
              <a:rPr lang="en-US" sz="2800" dirty="0"/>
              <a:t>Copies of Script</a:t>
            </a:r>
          </a:p>
          <a:p>
            <a:pPr lvl="1"/>
            <a:r>
              <a:rPr lang="en-US" sz="2800" dirty="0"/>
              <a:t>Reports/Motions</a:t>
            </a:r>
          </a:p>
          <a:p>
            <a:pPr lvl="1"/>
            <a:r>
              <a:rPr lang="en-US" sz="2800" dirty="0"/>
              <a:t>Minutes of last  Meeting</a:t>
            </a:r>
          </a:p>
          <a:p>
            <a:pPr lvl="1"/>
            <a:r>
              <a:rPr lang="en-US" sz="2800" dirty="0"/>
              <a:t>Materials to be distributed</a:t>
            </a:r>
          </a:p>
        </p:txBody>
      </p:sp>
      <p:pic>
        <p:nvPicPr>
          <p:cNvPr id="2049" name="Picture 1" descr="page1image43452656">
            <a:extLst>
              <a:ext uri="{FF2B5EF4-FFF2-40B4-BE49-F238E27FC236}">
                <a16:creationId xmlns:a16="http://schemas.microsoft.com/office/drawing/2014/main" id="{F9D80BB5-5A75-D645-AAF2-C6E08C7C76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3872" y="3643184"/>
            <a:ext cx="138430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9554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01BF1-222A-D14E-8C5F-76C7AA74D5FA}"/>
              </a:ext>
            </a:extLst>
          </p:cNvPr>
          <p:cNvSpPr>
            <a:spLocks noGrp="1"/>
          </p:cNvSpPr>
          <p:nvPr>
            <p:ph type="title"/>
          </p:nvPr>
        </p:nvSpPr>
        <p:spPr/>
        <p:txBody>
          <a:bodyPr/>
          <a:lstStyle/>
          <a:p>
            <a:pPr algn="ctr"/>
            <a:r>
              <a:rPr lang="en-US" b="1" dirty="0"/>
              <a:t>Presiding with Confidence</a:t>
            </a:r>
            <a:br>
              <a:rPr lang="en-US" dirty="0"/>
            </a:br>
            <a:r>
              <a:rPr lang="en-US" sz="4000" dirty="0"/>
              <a:t>It’s All in the Prep</a:t>
            </a:r>
            <a:endParaRPr lang="en-US" dirty="0"/>
          </a:p>
        </p:txBody>
      </p:sp>
      <p:sp>
        <p:nvSpPr>
          <p:cNvPr id="3" name="Content Placeholder 2">
            <a:extLst>
              <a:ext uri="{FF2B5EF4-FFF2-40B4-BE49-F238E27FC236}">
                <a16:creationId xmlns:a16="http://schemas.microsoft.com/office/drawing/2014/main" id="{CD2B36D5-9976-C94E-8FA0-9AFD0CAD59FA}"/>
              </a:ext>
            </a:extLst>
          </p:cNvPr>
          <p:cNvSpPr>
            <a:spLocks noGrp="1"/>
          </p:cNvSpPr>
          <p:nvPr>
            <p:ph idx="1"/>
          </p:nvPr>
        </p:nvSpPr>
        <p:spPr/>
        <p:txBody>
          <a:bodyPr>
            <a:normAutofit fontScale="92500" lnSpcReduction="20000"/>
          </a:bodyPr>
          <a:lstStyle/>
          <a:p>
            <a:pPr marL="0" indent="0">
              <a:buNone/>
            </a:pPr>
            <a:r>
              <a:rPr lang="en-US" sz="2800" dirty="0"/>
              <a:t>Arrive Early</a:t>
            </a:r>
          </a:p>
          <a:p>
            <a:pPr marL="0" indent="0">
              <a:buNone/>
            </a:pPr>
            <a:r>
              <a:rPr lang="en-US" sz="2800" dirty="0"/>
              <a:t>Begin on Time</a:t>
            </a:r>
          </a:p>
          <a:p>
            <a:pPr marL="0" indent="0">
              <a:buNone/>
            </a:pPr>
            <a:r>
              <a:rPr lang="en-US" sz="2800" dirty="0"/>
              <a:t>Establish Quorum   				</a:t>
            </a:r>
          </a:p>
          <a:p>
            <a:pPr marL="0" indent="0">
              <a:buNone/>
            </a:pPr>
            <a:r>
              <a:rPr lang="en-US" sz="2800" dirty="0"/>
              <a:t>Approve Minutes</a:t>
            </a:r>
          </a:p>
          <a:p>
            <a:pPr marL="0" indent="0">
              <a:buNone/>
            </a:pPr>
            <a:r>
              <a:rPr lang="en-US" sz="2800" dirty="0"/>
              <a:t>	</a:t>
            </a:r>
            <a:r>
              <a:rPr lang="en-US" sz="2400" dirty="0"/>
              <a:t>Correct as Distributed			</a:t>
            </a:r>
          </a:p>
          <a:p>
            <a:pPr marL="0" indent="0">
              <a:buNone/>
            </a:pPr>
            <a:r>
              <a:rPr lang="en-US" sz="2400" dirty="0"/>
              <a:t>	Approve by Consent</a:t>
            </a:r>
          </a:p>
          <a:p>
            <a:pPr marL="0" indent="0">
              <a:buNone/>
            </a:pPr>
            <a:r>
              <a:rPr lang="en-US" sz="2800" dirty="0"/>
              <a:t>Hear Reports</a:t>
            </a:r>
            <a:endParaRPr lang="en-US" sz="2400" dirty="0"/>
          </a:p>
          <a:p>
            <a:pPr marL="0" indent="0">
              <a:buNone/>
            </a:pPr>
            <a:r>
              <a:rPr lang="en-US" sz="2400" dirty="0"/>
              <a:t>	Act on Recommendations	</a:t>
            </a:r>
          </a:p>
          <a:p>
            <a:pPr marL="530352" lvl="1" indent="0">
              <a:buNone/>
            </a:pPr>
            <a:endParaRPr lang="en-US" sz="3200" dirty="0"/>
          </a:p>
        </p:txBody>
      </p:sp>
      <p:pic>
        <p:nvPicPr>
          <p:cNvPr id="6" name="Picture 5">
            <a:extLst>
              <a:ext uri="{FF2B5EF4-FFF2-40B4-BE49-F238E27FC236}">
                <a16:creationId xmlns:a16="http://schemas.microsoft.com/office/drawing/2014/main" id="{A5D4B8CE-A461-7F47-A77D-E0BBB68888FC}"/>
              </a:ext>
            </a:extLst>
          </p:cNvPr>
          <p:cNvPicPr>
            <a:picLocks noChangeAspect="1"/>
          </p:cNvPicPr>
          <p:nvPr/>
        </p:nvPicPr>
        <p:blipFill>
          <a:blip r:embed="rId2"/>
          <a:stretch>
            <a:fillRect/>
          </a:stretch>
        </p:blipFill>
        <p:spPr>
          <a:xfrm>
            <a:off x="5985475" y="2691627"/>
            <a:ext cx="4562592" cy="2770145"/>
          </a:xfrm>
          <a:prstGeom prst="rect">
            <a:avLst/>
          </a:prstGeom>
        </p:spPr>
      </p:pic>
    </p:spTree>
    <p:extLst>
      <p:ext uri="{BB962C8B-B14F-4D97-AF65-F5344CB8AC3E}">
        <p14:creationId xmlns:p14="http://schemas.microsoft.com/office/powerpoint/2010/main" val="304285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5D46F-25F9-454E-85D8-8A1533B37A3F}"/>
              </a:ext>
            </a:extLst>
          </p:cNvPr>
          <p:cNvSpPr>
            <a:spLocks noGrp="1"/>
          </p:cNvSpPr>
          <p:nvPr>
            <p:ph type="title"/>
          </p:nvPr>
        </p:nvSpPr>
        <p:spPr>
          <a:xfrm>
            <a:off x="1371600" y="685800"/>
            <a:ext cx="9601200" cy="911772"/>
          </a:xfrm>
        </p:spPr>
        <p:txBody>
          <a:bodyPr/>
          <a:lstStyle/>
          <a:p>
            <a:r>
              <a:rPr lang="en-US" dirty="0"/>
              <a:t>Presiding with Confidence (continued)</a:t>
            </a:r>
          </a:p>
        </p:txBody>
      </p:sp>
      <p:sp>
        <p:nvSpPr>
          <p:cNvPr id="3" name="Content Placeholder 2">
            <a:extLst>
              <a:ext uri="{FF2B5EF4-FFF2-40B4-BE49-F238E27FC236}">
                <a16:creationId xmlns:a16="http://schemas.microsoft.com/office/drawing/2014/main" id="{7E539EA3-AF24-2A41-B0AC-7D256B68C68E}"/>
              </a:ext>
            </a:extLst>
          </p:cNvPr>
          <p:cNvSpPr>
            <a:spLocks noGrp="1"/>
          </p:cNvSpPr>
          <p:nvPr>
            <p:ph idx="1"/>
          </p:nvPr>
        </p:nvSpPr>
        <p:spPr>
          <a:xfrm>
            <a:off x="1503234" y="1597572"/>
            <a:ext cx="10480944" cy="4574628"/>
          </a:xfrm>
        </p:spPr>
        <p:txBody>
          <a:bodyPr>
            <a:normAutofit/>
          </a:bodyPr>
          <a:lstStyle/>
          <a:p>
            <a:pPr marL="0" indent="0">
              <a:buNone/>
            </a:pPr>
            <a:r>
              <a:rPr lang="en-US" sz="3200" dirty="0"/>
              <a:t>Handle Motions</a:t>
            </a:r>
          </a:p>
          <a:p>
            <a:pPr marL="0" indent="0">
              <a:buNone/>
            </a:pPr>
            <a:r>
              <a:rPr lang="en-US" sz="2800" dirty="0"/>
              <a:t>	Get Written Copies       				</a:t>
            </a:r>
          </a:p>
          <a:p>
            <a:pPr marL="0" indent="0">
              <a:buNone/>
            </a:pPr>
            <a:r>
              <a:rPr lang="en-US" sz="2800" dirty="0"/>
              <a:t>	Learn the Steps; Practice the Wording</a:t>
            </a:r>
          </a:p>
          <a:p>
            <a:pPr marL="0" indent="0">
              <a:buNone/>
            </a:pPr>
            <a:r>
              <a:rPr lang="en-US" sz="2800" dirty="0"/>
              <a:t>	   </a:t>
            </a:r>
            <a:r>
              <a:rPr lang="en-US" sz="2800" i="1" dirty="0"/>
              <a:t>Robert’s Rules of Order Newly Revised in Brief </a:t>
            </a:r>
            <a:r>
              <a:rPr lang="en-US" sz="2800" dirty="0"/>
              <a:t>(3</a:t>
            </a:r>
            <a:r>
              <a:rPr lang="en-US" sz="2800" baseline="30000" dirty="0"/>
              <a:t>rd</a:t>
            </a:r>
            <a:r>
              <a:rPr lang="en-US" sz="2800" dirty="0"/>
              <a:t> ed.)</a:t>
            </a:r>
          </a:p>
          <a:p>
            <a:pPr marL="0" indent="0">
              <a:buNone/>
            </a:pPr>
            <a:r>
              <a:rPr lang="en-US" sz="2800" dirty="0"/>
              <a:t>	Maintain Order and Decorum During Debate</a:t>
            </a:r>
          </a:p>
          <a:p>
            <a:pPr marL="0" indent="0">
              <a:buNone/>
            </a:pPr>
            <a:r>
              <a:rPr lang="en-US" sz="2800" dirty="0"/>
              <a:t>		Keeping out of the Weeds</a:t>
            </a:r>
          </a:p>
          <a:p>
            <a:pPr marL="0" indent="0">
              <a:buNone/>
            </a:pPr>
            <a:r>
              <a:rPr lang="en-US" sz="2800" dirty="0"/>
              <a:t>		Handling “</a:t>
            </a:r>
            <a:r>
              <a:rPr lang="en-US" sz="2800" i="1" dirty="0"/>
              <a:t>Call for the Question!”</a:t>
            </a:r>
          </a:p>
          <a:p>
            <a:pPr marL="0" indent="0">
              <a:buNone/>
            </a:pPr>
            <a:r>
              <a:rPr lang="en-US" sz="2800" dirty="0"/>
              <a:t>Handle Voting</a:t>
            </a:r>
          </a:p>
        </p:txBody>
      </p:sp>
      <p:pic>
        <p:nvPicPr>
          <p:cNvPr id="4" name="Picture 3">
            <a:extLst>
              <a:ext uri="{FF2B5EF4-FFF2-40B4-BE49-F238E27FC236}">
                <a16:creationId xmlns:a16="http://schemas.microsoft.com/office/drawing/2014/main" id="{90F8F4F7-55F7-0446-B3A3-A673F95CBC24}"/>
              </a:ext>
            </a:extLst>
          </p:cNvPr>
          <p:cNvPicPr>
            <a:picLocks noChangeAspect="1"/>
          </p:cNvPicPr>
          <p:nvPr/>
        </p:nvPicPr>
        <p:blipFill>
          <a:blip r:embed="rId3"/>
          <a:stretch>
            <a:fillRect/>
          </a:stretch>
        </p:blipFill>
        <p:spPr>
          <a:xfrm>
            <a:off x="9609266" y="4545056"/>
            <a:ext cx="1079500" cy="1079500"/>
          </a:xfrm>
          <a:prstGeom prst="rect">
            <a:avLst/>
          </a:prstGeom>
        </p:spPr>
      </p:pic>
      <p:sp>
        <p:nvSpPr>
          <p:cNvPr id="5" name="Rectangle 2">
            <a:extLst>
              <a:ext uri="{FF2B5EF4-FFF2-40B4-BE49-F238E27FC236}">
                <a16:creationId xmlns:a16="http://schemas.microsoft.com/office/drawing/2014/main" id="{F23CB704-7909-1A43-BE9E-371CEEE447A0}"/>
              </a:ext>
            </a:extLst>
          </p:cNvPr>
          <p:cNvSpPr>
            <a:spLocks noChangeArrowheads="1"/>
          </p:cNvSpPr>
          <p:nvPr/>
        </p:nvSpPr>
        <p:spPr bwMode="auto">
          <a:xfrm>
            <a:off x="308919" y="-332611"/>
            <a:ext cx="13309136" cy="408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pic>
        <p:nvPicPr>
          <p:cNvPr id="3073" name="Picture 2" descr="#1600 Robert's Rules of Order Newly Revised In Brief (3rd Edition) PAPERBACK ">
            <a:hlinkClick r:id="rId4"/>
            <a:extLst>
              <a:ext uri="{FF2B5EF4-FFF2-40B4-BE49-F238E27FC236}">
                <a16:creationId xmlns:a16="http://schemas.microsoft.com/office/drawing/2014/main" id="{579C845F-D4B4-1645-82E9-94D48029821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98543" y="1767016"/>
            <a:ext cx="813912" cy="129034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95B1EF9D-C290-984B-BDEC-B00FE1A3B5DD}"/>
              </a:ext>
            </a:extLst>
          </p:cNvPr>
          <p:cNvSpPr>
            <a:spLocks noChangeArrowheads="1"/>
          </p:cNvSpPr>
          <p:nvPr/>
        </p:nvSpPr>
        <p:spPr bwMode="auto">
          <a:xfrm flipV="1">
            <a:off x="222421" y="-543652"/>
            <a:ext cx="13309136" cy="4571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108813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30284-4AC4-4F4F-82A0-CE57F6027B1C}"/>
              </a:ext>
            </a:extLst>
          </p:cNvPr>
          <p:cNvSpPr>
            <a:spLocks noGrp="1"/>
          </p:cNvSpPr>
          <p:nvPr>
            <p:ph type="title"/>
          </p:nvPr>
        </p:nvSpPr>
        <p:spPr>
          <a:xfrm>
            <a:off x="1371600" y="685800"/>
            <a:ext cx="9601200" cy="974834"/>
          </a:xfrm>
        </p:spPr>
        <p:txBody>
          <a:bodyPr/>
          <a:lstStyle/>
          <a:p>
            <a:r>
              <a:rPr lang="en-US" dirty="0"/>
              <a:t>Presiding with Confidence (continued)</a:t>
            </a:r>
          </a:p>
        </p:txBody>
      </p:sp>
      <p:sp>
        <p:nvSpPr>
          <p:cNvPr id="3" name="Content Placeholder 2">
            <a:extLst>
              <a:ext uri="{FF2B5EF4-FFF2-40B4-BE49-F238E27FC236}">
                <a16:creationId xmlns:a16="http://schemas.microsoft.com/office/drawing/2014/main" id="{B58C6745-0445-5845-854E-865AD85B002E}"/>
              </a:ext>
            </a:extLst>
          </p:cNvPr>
          <p:cNvSpPr>
            <a:spLocks noGrp="1"/>
          </p:cNvSpPr>
          <p:nvPr>
            <p:ph idx="1"/>
          </p:nvPr>
        </p:nvSpPr>
        <p:spPr>
          <a:xfrm>
            <a:off x="1371600" y="1734207"/>
            <a:ext cx="9601200" cy="4133193"/>
          </a:xfrm>
        </p:spPr>
        <p:txBody>
          <a:bodyPr>
            <a:normAutofit/>
          </a:bodyPr>
          <a:lstStyle/>
          <a:p>
            <a:pPr marL="0" indent="0">
              <a:buNone/>
            </a:pPr>
            <a:r>
              <a:rPr lang="en-US" sz="3200" dirty="0"/>
              <a:t>Announcements and Good of the Order</a:t>
            </a:r>
          </a:p>
          <a:p>
            <a:pPr marL="0" indent="0">
              <a:buNone/>
            </a:pPr>
            <a:r>
              <a:rPr lang="en-US" sz="3200" dirty="0"/>
              <a:t>	</a:t>
            </a:r>
            <a:r>
              <a:rPr lang="en-US" sz="2800" dirty="0"/>
              <a:t>Separate Announcements from New Business</a:t>
            </a:r>
          </a:p>
          <a:p>
            <a:pPr marL="0" indent="0">
              <a:buNone/>
            </a:pPr>
            <a:r>
              <a:rPr lang="en-US" sz="2800" dirty="0"/>
              <a:t>	 Brief Summary</a:t>
            </a:r>
          </a:p>
          <a:p>
            <a:pPr marL="0" indent="0">
              <a:buNone/>
            </a:pPr>
            <a:r>
              <a:rPr lang="en-US" sz="3200" dirty="0"/>
              <a:t>Adjourn</a:t>
            </a:r>
          </a:p>
          <a:p>
            <a:pPr marL="0" indent="0">
              <a:buNone/>
            </a:pPr>
            <a:r>
              <a:rPr lang="en-US" sz="3200" dirty="0"/>
              <a:t>	</a:t>
            </a:r>
            <a:r>
              <a:rPr lang="en-US" sz="2800" dirty="0"/>
              <a:t>No Motion Necessary      </a:t>
            </a:r>
            <a:endParaRPr lang="en-US" sz="3200" dirty="0"/>
          </a:p>
        </p:txBody>
      </p:sp>
      <p:pic>
        <p:nvPicPr>
          <p:cNvPr id="4" name="Picture 3">
            <a:extLst>
              <a:ext uri="{FF2B5EF4-FFF2-40B4-BE49-F238E27FC236}">
                <a16:creationId xmlns:a16="http://schemas.microsoft.com/office/drawing/2014/main" id="{BFE15ADC-4316-A94F-95C5-4E199BF1919D}"/>
              </a:ext>
            </a:extLst>
          </p:cNvPr>
          <p:cNvPicPr>
            <a:picLocks noChangeAspect="1"/>
          </p:cNvPicPr>
          <p:nvPr/>
        </p:nvPicPr>
        <p:blipFill>
          <a:blip r:embed="rId2"/>
          <a:stretch>
            <a:fillRect/>
          </a:stretch>
        </p:blipFill>
        <p:spPr>
          <a:xfrm>
            <a:off x="7145123" y="3844756"/>
            <a:ext cx="3349626" cy="2022644"/>
          </a:xfrm>
          <a:prstGeom prst="rect">
            <a:avLst/>
          </a:prstGeom>
        </p:spPr>
      </p:pic>
    </p:spTree>
    <p:extLst>
      <p:ext uri="{BB962C8B-B14F-4D97-AF65-F5344CB8AC3E}">
        <p14:creationId xmlns:p14="http://schemas.microsoft.com/office/powerpoint/2010/main" val="2034644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B24E6-0D3B-E14D-9E50-6F58A3F7E93D}"/>
              </a:ext>
            </a:extLst>
          </p:cNvPr>
          <p:cNvSpPr>
            <a:spLocks noGrp="1"/>
          </p:cNvSpPr>
          <p:nvPr>
            <p:ph type="title"/>
          </p:nvPr>
        </p:nvSpPr>
        <p:spPr>
          <a:xfrm>
            <a:off x="1371600" y="685800"/>
            <a:ext cx="9601200" cy="1291281"/>
          </a:xfrm>
        </p:spPr>
        <p:txBody>
          <a:bodyPr/>
          <a:lstStyle/>
          <a:p>
            <a:pPr algn="ctr"/>
            <a:r>
              <a:rPr lang="en-US" b="1" dirty="0"/>
              <a:t>Following Up</a:t>
            </a:r>
            <a:br>
              <a:rPr lang="en-US" dirty="0"/>
            </a:br>
            <a:r>
              <a:rPr lang="en-US" sz="3600" dirty="0"/>
              <a:t>It’s Back to the Prep</a:t>
            </a:r>
          </a:p>
        </p:txBody>
      </p:sp>
      <p:sp>
        <p:nvSpPr>
          <p:cNvPr id="3" name="Content Placeholder 2">
            <a:extLst>
              <a:ext uri="{FF2B5EF4-FFF2-40B4-BE49-F238E27FC236}">
                <a16:creationId xmlns:a16="http://schemas.microsoft.com/office/drawing/2014/main" id="{841AC3EF-0F90-6146-8EF3-A0E582158B32}"/>
              </a:ext>
            </a:extLst>
          </p:cNvPr>
          <p:cNvSpPr>
            <a:spLocks noGrp="1"/>
          </p:cNvSpPr>
          <p:nvPr>
            <p:ph idx="1"/>
          </p:nvPr>
        </p:nvSpPr>
        <p:spPr>
          <a:xfrm>
            <a:off x="1371600" y="2137719"/>
            <a:ext cx="9601200" cy="4176583"/>
          </a:xfrm>
        </p:spPr>
        <p:txBody>
          <a:bodyPr>
            <a:normAutofit/>
          </a:bodyPr>
          <a:lstStyle/>
          <a:p>
            <a:r>
              <a:rPr lang="en-US" sz="3200" dirty="0"/>
              <a:t>Week 1</a:t>
            </a:r>
          </a:p>
          <a:p>
            <a:pPr lvl="1"/>
            <a:r>
              <a:rPr lang="en-US" sz="2800" dirty="0"/>
              <a:t>File Meeting Materials for reference</a:t>
            </a:r>
          </a:p>
          <a:p>
            <a:pPr lvl="1"/>
            <a:r>
              <a:rPr lang="en-US" sz="2800" dirty="0"/>
              <a:t>Ask for Minutes within a Week</a:t>
            </a:r>
          </a:p>
          <a:p>
            <a:pPr lvl="1"/>
            <a:r>
              <a:rPr lang="en-US" sz="2800" dirty="0"/>
              <a:t>Write Thank You Notes</a:t>
            </a:r>
          </a:p>
          <a:p>
            <a:r>
              <a:rPr lang="en-US" sz="3200" dirty="0"/>
              <a:t>Week 2</a:t>
            </a:r>
          </a:p>
          <a:p>
            <a:pPr lvl="1"/>
            <a:r>
              <a:rPr lang="en-US" sz="3200" dirty="0"/>
              <a:t>Review Minutes</a:t>
            </a:r>
          </a:p>
          <a:p>
            <a:pPr lvl="1"/>
            <a:r>
              <a:rPr lang="en-US" sz="3200" dirty="0"/>
              <a:t>Check with members who volunteered for a task</a:t>
            </a:r>
          </a:p>
        </p:txBody>
      </p:sp>
    </p:spTree>
    <p:extLst>
      <p:ext uri="{BB962C8B-B14F-4D97-AF65-F5344CB8AC3E}">
        <p14:creationId xmlns:p14="http://schemas.microsoft.com/office/powerpoint/2010/main" val="455426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2FCFE-8123-E840-8A3D-1D3834DD3971}"/>
              </a:ext>
            </a:extLst>
          </p:cNvPr>
          <p:cNvSpPr>
            <a:spLocks noGrp="1"/>
          </p:cNvSpPr>
          <p:nvPr>
            <p:ph type="title"/>
          </p:nvPr>
        </p:nvSpPr>
        <p:spPr>
          <a:xfrm>
            <a:off x="1371600" y="800100"/>
            <a:ext cx="9601200" cy="1485900"/>
          </a:xfrm>
        </p:spPr>
        <p:txBody>
          <a:bodyPr/>
          <a:lstStyle/>
          <a:p>
            <a:pPr algn="ctr"/>
            <a:r>
              <a:rPr lang="en-US" sz="6000" dirty="0"/>
              <a:t>Two</a:t>
            </a:r>
            <a:r>
              <a:rPr lang="en-US" dirty="0"/>
              <a:t> </a:t>
            </a:r>
            <a:r>
              <a:rPr lang="en-US" sz="6000" dirty="0"/>
              <a:t>Weeks Till Meeting</a:t>
            </a:r>
          </a:p>
        </p:txBody>
      </p:sp>
      <p:sp>
        <p:nvSpPr>
          <p:cNvPr id="3" name="Content Placeholder 2">
            <a:extLst>
              <a:ext uri="{FF2B5EF4-FFF2-40B4-BE49-F238E27FC236}">
                <a16:creationId xmlns:a16="http://schemas.microsoft.com/office/drawing/2014/main" id="{99DCB433-1056-DE46-A21C-CFF9286116EA}"/>
              </a:ext>
            </a:extLst>
          </p:cNvPr>
          <p:cNvSpPr>
            <a:spLocks noGrp="1"/>
          </p:cNvSpPr>
          <p:nvPr>
            <p:ph idx="1"/>
          </p:nvPr>
        </p:nvSpPr>
        <p:spPr/>
        <p:txBody>
          <a:bodyPr>
            <a:normAutofit/>
          </a:bodyPr>
          <a:lstStyle/>
          <a:p>
            <a:r>
              <a:rPr lang="en-US" sz="4000" dirty="0"/>
              <a:t>Check Bylaws</a:t>
            </a:r>
          </a:p>
          <a:p>
            <a:r>
              <a:rPr lang="en-US" sz="4000" dirty="0"/>
              <a:t>Read Minutes				</a:t>
            </a:r>
          </a:p>
          <a:p>
            <a:pPr lvl="1"/>
            <a:r>
              <a:rPr lang="en-US" sz="4000" dirty="0"/>
              <a:t>Last Year’s Meeting   </a:t>
            </a:r>
          </a:p>
          <a:p>
            <a:pPr lvl="1"/>
            <a:r>
              <a:rPr lang="en-US" sz="4000" dirty="0"/>
              <a:t>Last Meeting</a:t>
            </a:r>
          </a:p>
          <a:p>
            <a:r>
              <a:rPr lang="en-US" sz="4000" dirty="0"/>
              <a:t>Email Officers and Committee Chairs</a:t>
            </a:r>
          </a:p>
        </p:txBody>
      </p:sp>
      <p:pic>
        <p:nvPicPr>
          <p:cNvPr id="5" name="Picture 4">
            <a:extLst>
              <a:ext uri="{FF2B5EF4-FFF2-40B4-BE49-F238E27FC236}">
                <a16:creationId xmlns:a16="http://schemas.microsoft.com/office/drawing/2014/main" id="{510AC333-79F4-6748-B274-E888E8E8F5C3}"/>
              </a:ext>
            </a:extLst>
          </p:cNvPr>
          <p:cNvPicPr>
            <a:picLocks noChangeAspect="1"/>
          </p:cNvPicPr>
          <p:nvPr/>
        </p:nvPicPr>
        <p:blipFill>
          <a:blip r:embed="rId3"/>
          <a:stretch>
            <a:fillRect/>
          </a:stretch>
        </p:blipFill>
        <p:spPr>
          <a:xfrm>
            <a:off x="8088697" y="2632675"/>
            <a:ext cx="1920275" cy="1833971"/>
          </a:xfrm>
          <a:prstGeom prst="rect">
            <a:avLst/>
          </a:prstGeom>
        </p:spPr>
      </p:pic>
    </p:spTree>
    <p:extLst>
      <p:ext uri="{BB962C8B-B14F-4D97-AF65-F5344CB8AC3E}">
        <p14:creationId xmlns:p14="http://schemas.microsoft.com/office/powerpoint/2010/main" val="3785864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0DF58-B5FD-8C49-8039-1C72F980AF3C}"/>
              </a:ext>
            </a:extLst>
          </p:cNvPr>
          <p:cNvSpPr>
            <a:spLocks noGrp="1"/>
          </p:cNvSpPr>
          <p:nvPr>
            <p:ph type="title"/>
          </p:nvPr>
        </p:nvSpPr>
        <p:spPr/>
        <p:txBody>
          <a:bodyPr>
            <a:normAutofit/>
          </a:bodyPr>
          <a:lstStyle/>
          <a:p>
            <a:pPr algn="ctr"/>
            <a:r>
              <a:rPr lang="en-US" sz="6000" dirty="0"/>
              <a:t>Ten Days Till Meeting</a:t>
            </a:r>
          </a:p>
        </p:txBody>
      </p:sp>
      <p:sp>
        <p:nvSpPr>
          <p:cNvPr id="3" name="Content Placeholder 2">
            <a:extLst>
              <a:ext uri="{FF2B5EF4-FFF2-40B4-BE49-F238E27FC236}">
                <a16:creationId xmlns:a16="http://schemas.microsoft.com/office/drawing/2014/main" id="{0791DF8B-3F97-8D42-9B07-2745D1B94C3B}"/>
              </a:ext>
            </a:extLst>
          </p:cNvPr>
          <p:cNvSpPr>
            <a:spLocks noGrp="1"/>
          </p:cNvSpPr>
          <p:nvPr>
            <p:ph idx="1"/>
          </p:nvPr>
        </p:nvSpPr>
        <p:spPr/>
        <p:txBody>
          <a:bodyPr>
            <a:noAutofit/>
          </a:bodyPr>
          <a:lstStyle/>
          <a:p>
            <a:r>
              <a:rPr lang="en-US" sz="3200" dirty="0"/>
              <a:t>Email All Members</a:t>
            </a:r>
          </a:p>
          <a:p>
            <a:pPr lvl="1"/>
            <a:r>
              <a:rPr lang="en-US" sz="2800" dirty="0"/>
              <a:t>Promote Meeting</a:t>
            </a:r>
          </a:p>
          <a:p>
            <a:pPr lvl="2"/>
            <a:r>
              <a:rPr lang="en-US" sz="2800" i="1" dirty="0"/>
              <a:t>Logistics				</a:t>
            </a:r>
          </a:p>
          <a:p>
            <a:pPr lvl="2"/>
            <a:r>
              <a:rPr lang="en-US" sz="2800" i="1" dirty="0"/>
              <a:t>Important Business to Be Transacted</a:t>
            </a:r>
          </a:p>
          <a:p>
            <a:pPr lvl="2"/>
            <a:r>
              <a:rPr lang="en-US" sz="2800" i="1" dirty="0"/>
              <a:t>Program</a:t>
            </a:r>
          </a:p>
          <a:p>
            <a:pPr lvl="1"/>
            <a:r>
              <a:rPr lang="en-US" sz="2800" dirty="0"/>
              <a:t>Attach Minutes </a:t>
            </a:r>
            <a:r>
              <a:rPr lang="en-US" sz="2800" i="0" dirty="0"/>
              <a:t>of Previous Meeting</a:t>
            </a:r>
          </a:p>
          <a:p>
            <a:r>
              <a:rPr lang="en-US" sz="3200" dirty="0"/>
              <a:t>Contact Any Expected Guests</a:t>
            </a:r>
          </a:p>
        </p:txBody>
      </p:sp>
      <p:pic>
        <p:nvPicPr>
          <p:cNvPr id="4" name="Picture 3">
            <a:extLst>
              <a:ext uri="{FF2B5EF4-FFF2-40B4-BE49-F238E27FC236}">
                <a16:creationId xmlns:a16="http://schemas.microsoft.com/office/drawing/2014/main" id="{BEE72B63-78E7-064E-A9C7-9D342E6D5B79}"/>
              </a:ext>
            </a:extLst>
          </p:cNvPr>
          <p:cNvPicPr>
            <a:picLocks noChangeAspect="1"/>
          </p:cNvPicPr>
          <p:nvPr/>
        </p:nvPicPr>
        <p:blipFill>
          <a:blip r:embed="rId2"/>
          <a:stretch>
            <a:fillRect/>
          </a:stretch>
        </p:blipFill>
        <p:spPr>
          <a:xfrm>
            <a:off x="7741680" y="2286000"/>
            <a:ext cx="1206500" cy="1079500"/>
          </a:xfrm>
          <a:prstGeom prst="rect">
            <a:avLst/>
          </a:prstGeom>
        </p:spPr>
      </p:pic>
    </p:spTree>
    <p:extLst>
      <p:ext uri="{BB962C8B-B14F-4D97-AF65-F5344CB8AC3E}">
        <p14:creationId xmlns:p14="http://schemas.microsoft.com/office/powerpoint/2010/main" val="3009383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8918E-83B7-2A43-9ACA-BDB50B59B571}"/>
              </a:ext>
            </a:extLst>
          </p:cNvPr>
          <p:cNvSpPr>
            <a:spLocks noGrp="1"/>
          </p:cNvSpPr>
          <p:nvPr>
            <p:ph type="title"/>
          </p:nvPr>
        </p:nvSpPr>
        <p:spPr/>
        <p:txBody>
          <a:bodyPr>
            <a:normAutofit/>
          </a:bodyPr>
          <a:lstStyle/>
          <a:p>
            <a:pPr algn="ctr"/>
            <a:r>
              <a:rPr lang="en-US" sz="6000" dirty="0"/>
              <a:t>One Week Till Meeting</a:t>
            </a:r>
          </a:p>
        </p:txBody>
      </p:sp>
      <p:sp>
        <p:nvSpPr>
          <p:cNvPr id="3" name="Content Placeholder 2">
            <a:extLst>
              <a:ext uri="{FF2B5EF4-FFF2-40B4-BE49-F238E27FC236}">
                <a16:creationId xmlns:a16="http://schemas.microsoft.com/office/drawing/2014/main" id="{D1BCD7A1-5E3C-E144-8004-CF723A1C46B4}"/>
              </a:ext>
            </a:extLst>
          </p:cNvPr>
          <p:cNvSpPr>
            <a:spLocks noGrp="1"/>
          </p:cNvSpPr>
          <p:nvPr>
            <p:ph idx="1"/>
          </p:nvPr>
        </p:nvSpPr>
        <p:spPr>
          <a:xfrm>
            <a:off x="1371599" y="1776247"/>
            <a:ext cx="9685283" cy="4708635"/>
          </a:xfrm>
        </p:spPr>
        <p:txBody>
          <a:bodyPr>
            <a:noAutofit/>
          </a:bodyPr>
          <a:lstStyle/>
          <a:p>
            <a:r>
              <a:rPr lang="en-US" sz="2800" dirty="0"/>
              <a:t>Follow-up Phone Call to Officers and Committee Chairs Who Haven’t Responded</a:t>
            </a:r>
          </a:p>
          <a:p>
            <a:endParaRPr lang="en-US" sz="2800" dirty="0"/>
          </a:p>
          <a:p>
            <a:r>
              <a:rPr lang="en-US" sz="2800" dirty="0"/>
              <a:t>Prepare the Agendas</a:t>
            </a:r>
          </a:p>
          <a:p>
            <a:endParaRPr lang="en-US" sz="2800" dirty="0"/>
          </a:p>
          <a:p>
            <a:r>
              <a:rPr lang="en-US" sz="2800" dirty="0"/>
              <a:t>Write Your Script</a:t>
            </a:r>
          </a:p>
          <a:p>
            <a:pPr marL="0" indent="0">
              <a:buNone/>
            </a:pPr>
            <a:endParaRPr lang="en-US" sz="2800" dirty="0"/>
          </a:p>
          <a:p>
            <a:r>
              <a:rPr lang="en-US" sz="2800" dirty="0"/>
              <a:t>Memorize/review wording for standard procedures</a:t>
            </a:r>
          </a:p>
          <a:p>
            <a:pPr marL="0" indent="0">
              <a:buNone/>
            </a:pPr>
            <a:r>
              <a:rPr lang="en-US" sz="2400" dirty="0"/>
              <a:t>                         </a:t>
            </a:r>
          </a:p>
        </p:txBody>
      </p:sp>
      <p:pic>
        <p:nvPicPr>
          <p:cNvPr id="5" name="Picture 4">
            <a:extLst>
              <a:ext uri="{FF2B5EF4-FFF2-40B4-BE49-F238E27FC236}">
                <a16:creationId xmlns:a16="http://schemas.microsoft.com/office/drawing/2014/main" id="{D3DD9FD6-0296-8F49-A904-1774BAF5EB0C}"/>
              </a:ext>
            </a:extLst>
          </p:cNvPr>
          <p:cNvPicPr>
            <a:picLocks noChangeAspect="1"/>
          </p:cNvPicPr>
          <p:nvPr/>
        </p:nvPicPr>
        <p:blipFill>
          <a:blip r:embed="rId3"/>
          <a:stretch>
            <a:fillRect/>
          </a:stretch>
        </p:blipFill>
        <p:spPr>
          <a:xfrm>
            <a:off x="6924292" y="2974428"/>
            <a:ext cx="2479095" cy="1969374"/>
          </a:xfrm>
          <a:prstGeom prst="rect">
            <a:avLst/>
          </a:prstGeom>
        </p:spPr>
      </p:pic>
    </p:spTree>
    <p:extLst>
      <p:ext uri="{BB962C8B-B14F-4D97-AF65-F5344CB8AC3E}">
        <p14:creationId xmlns:p14="http://schemas.microsoft.com/office/powerpoint/2010/main" val="3496754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50828-1693-7446-B828-07876DE53E5B}"/>
              </a:ext>
            </a:extLst>
          </p:cNvPr>
          <p:cNvSpPr>
            <a:spLocks noGrp="1"/>
          </p:cNvSpPr>
          <p:nvPr>
            <p:ph type="title"/>
          </p:nvPr>
        </p:nvSpPr>
        <p:spPr>
          <a:xfrm>
            <a:off x="1371600" y="675290"/>
            <a:ext cx="9601200" cy="1016876"/>
          </a:xfrm>
        </p:spPr>
        <p:txBody>
          <a:bodyPr/>
          <a:lstStyle/>
          <a:p>
            <a:r>
              <a:rPr lang="en-US" dirty="0"/>
              <a:t>	</a:t>
            </a:r>
            <a:r>
              <a:rPr lang="en-US" sz="4800" dirty="0"/>
              <a:t>Sample Agenda for Chapter </a:t>
            </a:r>
          </a:p>
        </p:txBody>
      </p:sp>
      <p:sp>
        <p:nvSpPr>
          <p:cNvPr id="3" name="Content Placeholder 2">
            <a:extLst>
              <a:ext uri="{FF2B5EF4-FFF2-40B4-BE49-F238E27FC236}">
                <a16:creationId xmlns:a16="http://schemas.microsoft.com/office/drawing/2014/main" id="{8C154B04-6671-3842-A364-DFABE5A34B31}"/>
              </a:ext>
            </a:extLst>
          </p:cNvPr>
          <p:cNvSpPr>
            <a:spLocks noGrp="1"/>
          </p:cNvSpPr>
          <p:nvPr>
            <p:ph idx="1"/>
          </p:nvPr>
        </p:nvSpPr>
        <p:spPr>
          <a:xfrm>
            <a:off x="1371600" y="1839310"/>
            <a:ext cx="9601200" cy="4028090"/>
          </a:xfrm>
        </p:spPr>
        <p:txBody>
          <a:bodyPr>
            <a:normAutofit fontScale="85000" lnSpcReduction="20000"/>
          </a:bodyPr>
          <a:lstStyle/>
          <a:p>
            <a:pPr marL="457200" indent="-457200">
              <a:buFont typeface="+mj-lt"/>
              <a:buAutoNum type="arabicPeriod"/>
            </a:pPr>
            <a:r>
              <a:rPr lang="en-US" sz="3600" dirty="0"/>
              <a:t>Approval of Minutes</a:t>
            </a:r>
          </a:p>
          <a:p>
            <a:pPr marL="457200" indent="-457200">
              <a:buFont typeface="+mj-lt"/>
              <a:buAutoNum type="arabicPeriod"/>
            </a:pPr>
            <a:r>
              <a:rPr lang="en-US" sz="3600" dirty="0"/>
              <a:t>Reports of Officers</a:t>
            </a:r>
          </a:p>
          <a:p>
            <a:pPr marL="457200" indent="-457200">
              <a:buFont typeface="+mj-lt"/>
              <a:buAutoNum type="arabicPeriod"/>
            </a:pPr>
            <a:r>
              <a:rPr lang="en-US" sz="3600" dirty="0"/>
              <a:t>Reports of Committees</a:t>
            </a:r>
          </a:p>
          <a:p>
            <a:pPr marL="457200" indent="-457200">
              <a:buFont typeface="+mj-lt"/>
              <a:buAutoNum type="arabicPeriod"/>
            </a:pPr>
            <a:r>
              <a:rPr lang="en-US" sz="3600" dirty="0">
                <a:solidFill>
                  <a:schemeClr val="bg1">
                    <a:lumMod val="75000"/>
                  </a:schemeClr>
                </a:solidFill>
              </a:rPr>
              <a:t>Election of Officers</a:t>
            </a:r>
          </a:p>
          <a:p>
            <a:pPr marL="457200" indent="-457200">
              <a:buFont typeface="+mj-lt"/>
              <a:buAutoNum type="arabicPeriod"/>
            </a:pPr>
            <a:r>
              <a:rPr lang="en-US" sz="3600" dirty="0">
                <a:solidFill>
                  <a:schemeClr val="bg1">
                    <a:lumMod val="75000"/>
                  </a:schemeClr>
                </a:solidFill>
              </a:rPr>
              <a:t>Unfinished Business   </a:t>
            </a:r>
            <a:r>
              <a:rPr lang="en-US" sz="3600" dirty="0">
                <a:solidFill>
                  <a:schemeClr val="accent4"/>
                </a:solidFill>
              </a:rPr>
              <a:t>               </a:t>
            </a:r>
          </a:p>
          <a:p>
            <a:pPr marL="457200" indent="-457200">
              <a:buFont typeface="+mj-lt"/>
              <a:buAutoNum type="arabicPeriod"/>
            </a:pPr>
            <a:r>
              <a:rPr lang="en-US" sz="3600" dirty="0"/>
              <a:t>New Business</a:t>
            </a:r>
          </a:p>
          <a:p>
            <a:pPr marL="457200" indent="-457200">
              <a:buFont typeface="+mj-lt"/>
              <a:buAutoNum type="arabicPeriod"/>
            </a:pPr>
            <a:r>
              <a:rPr lang="en-US" sz="3600" dirty="0">
                <a:solidFill>
                  <a:schemeClr val="bg1">
                    <a:lumMod val="75000"/>
                  </a:schemeClr>
                </a:solidFill>
              </a:rPr>
              <a:t>Program</a:t>
            </a:r>
          </a:p>
          <a:p>
            <a:pPr marL="457200" indent="-457200">
              <a:buFont typeface="+mj-lt"/>
              <a:buAutoNum type="arabicPeriod"/>
            </a:pPr>
            <a:r>
              <a:rPr lang="en-US" sz="3600" dirty="0"/>
              <a:t>Announcements</a:t>
            </a:r>
          </a:p>
          <a:p>
            <a:pPr marL="457200" indent="-457200">
              <a:buFont typeface="+mj-lt"/>
              <a:buAutoNum type="arabicPeriod"/>
            </a:pPr>
            <a:endParaRPr lang="en-US" dirty="0"/>
          </a:p>
        </p:txBody>
      </p:sp>
      <p:pic>
        <p:nvPicPr>
          <p:cNvPr id="4" name="Picture 3">
            <a:extLst>
              <a:ext uri="{FF2B5EF4-FFF2-40B4-BE49-F238E27FC236}">
                <a16:creationId xmlns:a16="http://schemas.microsoft.com/office/drawing/2014/main" id="{9FD305C4-FCE6-194E-9CFB-FD30874E6385}"/>
              </a:ext>
            </a:extLst>
          </p:cNvPr>
          <p:cNvPicPr>
            <a:picLocks noChangeAspect="1"/>
          </p:cNvPicPr>
          <p:nvPr/>
        </p:nvPicPr>
        <p:blipFill>
          <a:blip r:embed="rId3"/>
          <a:stretch>
            <a:fillRect/>
          </a:stretch>
        </p:blipFill>
        <p:spPr>
          <a:xfrm>
            <a:off x="6057900" y="3422650"/>
            <a:ext cx="76200" cy="12700"/>
          </a:xfrm>
          <a:prstGeom prst="rect">
            <a:avLst/>
          </a:prstGeom>
        </p:spPr>
      </p:pic>
      <p:pic>
        <p:nvPicPr>
          <p:cNvPr id="7" name="Picture 6" descr="A close up of a sign&#10;&#10;Description automatically generated">
            <a:extLst>
              <a:ext uri="{FF2B5EF4-FFF2-40B4-BE49-F238E27FC236}">
                <a16:creationId xmlns:a16="http://schemas.microsoft.com/office/drawing/2014/main" id="{6AE8482D-684E-A344-B349-A7C5CC7CB114}"/>
              </a:ext>
            </a:extLst>
          </p:cNvPr>
          <p:cNvPicPr>
            <a:picLocks noChangeAspect="1"/>
          </p:cNvPicPr>
          <p:nvPr/>
        </p:nvPicPr>
        <p:blipFill>
          <a:blip r:embed="rId4"/>
          <a:stretch>
            <a:fillRect/>
          </a:stretch>
        </p:blipFill>
        <p:spPr>
          <a:xfrm>
            <a:off x="7575111" y="2773855"/>
            <a:ext cx="2800919" cy="2106886"/>
          </a:xfrm>
          <a:prstGeom prst="rect">
            <a:avLst/>
          </a:prstGeom>
        </p:spPr>
      </p:pic>
    </p:spTree>
    <p:extLst>
      <p:ext uri="{BB962C8B-B14F-4D97-AF65-F5344CB8AC3E}">
        <p14:creationId xmlns:p14="http://schemas.microsoft.com/office/powerpoint/2010/main" val="1346936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8EB9A-457D-2F45-ACAD-72697D7B39E0}"/>
              </a:ext>
            </a:extLst>
          </p:cNvPr>
          <p:cNvSpPr>
            <a:spLocks noGrp="1"/>
          </p:cNvSpPr>
          <p:nvPr>
            <p:ph type="title"/>
          </p:nvPr>
        </p:nvSpPr>
        <p:spPr>
          <a:xfrm>
            <a:off x="1371600" y="685801"/>
            <a:ext cx="9601200" cy="775138"/>
          </a:xfrm>
        </p:spPr>
        <p:txBody>
          <a:bodyPr>
            <a:normAutofit/>
          </a:bodyPr>
          <a:lstStyle/>
          <a:p>
            <a:r>
              <a:rPr lang="en-US" sz="4000" dirty="0"/>
              <a:t>Sample President’s Agenda</a:t>
            </a:r>
          </a:p>
        </p:txBody>
      </p:sp>
      <p:sp>
        <p:nvSpPr>
          <p:cNvPr id="3" name="Content Placeholder 2">
            <a:extLst>
              <a:ext uri="{FF2B5EF4-FFF2-40B4-BE49-F238E27FC236}">
                <a16:creationId xmlns:a16="http://schemas.microsoft.com/office/drawing/2014/main" id="{32F382E5-C979-504A-AA27-AAE284CF3F1B}"/>
              </a:ext>
            </a:extLst>
          </p:cNvPr>
          <p:cNvSpPr>
            <a:spLocks noGrp="1"/>
          </p:cNvSpPr>
          <p:nvPr>
            <p:ph idx="1"/>
          </p:nvPr>
        </p:nvSpPr>
        <p:spPr>
          <a:xfrm>
            <a:off x="1371600" y="1576552"/>
            <a:ext cx="9601200" cy="4687614"/>
          </a:xfrm>
        </p:spPr>
        <p:txBody>
          <a:bodyPr>
            <a:noAutofit/>
          </a:bodyPr>
          <a:lstStyle/>
          <a:p>
            <a:pPr marL="0" indent="0">
              <a:buNone/>
            </a:pPr>
            <a:r>
              <a:rPr lang="en-US" sz="2200" dirty="0"/>
              <a:t>Welcome</a:t>
            </a:r>
          </a:p>
          <a:p>
            <a:pPr marL="0" indent="0">
              <a:buNone/>
            </a:pPr>
            <a:r>
              <a:rPr lang="en-US" sz="2200" dirty="0"/>
              <a:t>Opening thought – Betty Jo McMullen</a:t>
            </a:r>
          </a:p>
          <a:p>
            <a:pPr marL="0" indent="0">
              <a:buNone/>
            </a:pPr>
            <a:r>
              <a:rPr lang="en-US" sz="2200" dirty="0"/>
              <a:t>1. Approval of the Minutes</a:t>
            </a:r>
          </a:p>
          <a:p>
            <a:pPr marL="0" indent="0">
              <a:buNone/>
            </a:pPr>
            <a:r>
              <a:rPr lang="en-US" sz="2200" dirty="0"/>
              <a:t>2. Reports of Officers				</a:t>
            </a:r>
          </a:p>
          <a:p>
            <a:pPr marL="530352" lvl="1" indent="0">
              <a:buNone/>
            </a:pPr>
            <a:r>
              <a:rPr lang="en-US" sz="2200" i="0" dirty="0"/>
              <a:t>President</a:t>
            </a:r>
          </a:p>
          <a:p>
            <a:pPr marL="987552" lvl="2" indent="0">
              <a:buNone/>
            </a:pPr>
            <a:r>
              <a:rPr lang="en-US" sz="2200" dirty="0"/>
              <a:t>Recap of  state meeting	</a:t>
            </a:r>
          </a:p>
          <a:p>
            <a:pPr marL="530352" lvl="1" indent="0">
              <a:buNone/>
            </a:pPr>
            <a:r>
              <a:rPr lang="en-US" sz="2200" i="0" dirty="0"/>
              <a:t>Treasurer –Lupe Castillo</a:t>
            </a:r>
          </a:p>
          <a:p>
            <a:pPr marL="530352" lvl="1" indent="0">
              <a:buNone/>
            </a:pPr>
            <a:r>
              <a:rPr lang="en-US" sz="2200" i="0" dirty="0"/>
              <a:t>	Motion to approve non-budgeted $149 for ZOOM license</a:t>
            </a:r>
          </a:p>
          <a:p>
            <a:pPr marL="0" indent="0">
              <a:buNone/>
            </a:pPr>
            <a:r>
              <a:rPr lang="en-US" sz="2200" dirty="0"/>
              <a:t>3. Reports of Committees</a:t>
            </a:r>
          </a:p>
          <a:p>
            <a:pPr marL="530352" lvl="1" indent="0">
              <a:buNone/>
            </a:pPr>
            <a:r>
              <a:rPr lang="en-US" sz="2200" i="0" dirty="0"/>
              <a:t>Membership – Amy Tang</a:t>
            </a:r>
          </a:p>
          <a:p>
            <a:pPr marL="530352" lvl="1" indent="0">
              <a:buNone/>
            </a:pPr>
            <a:r>
              <a:rPr lang="en-US" sz="2200" i="0" dirty="0"/>
              <a:t>	Motion to invite Janis Baker and  Maria Hernandez to join DKG</a:t>
            </a:r>
            <a:endParaRPr lang="en-US" sz="2200" dirty="0"/>
          </a:p>
        </p:txBody>
      </p:sp>
      <p:pic>
        <p:nvPicPr>
          <p:cNvPr id="4" name="Picture 3">
            <a:extLst>
              <a:ext uri="{FF2B5EF4-FFF2-40B4-BE49-F238E27FC236}">
                <a16:creationId xmlns:a16="http://schemas.microsoft.com/office/drawing/2014/main" id="{988B720A-34FD-A44A-BFF2-2C1A9796A74B}"/>
              </a:ext>
            </a:extLst>
          </p:cNvPr>
          <p:cNvPicPr>
            <a:picLocks noChangeAspect="1"/>
          </p:cNvPicPr>
          <p:nvPr/>
        </p:nvPicPr>
        <p:blipFill>
          <a:blip r:embed="rId2"/>
          <a:stretch>
            <a:fillRect/>
          </a:stretch>
        </p:blipFill>
        <p:spPr>
          <a:xfrm>
            <a:off x="8195275" y="1900708"/>
            <a:ext cx="2095480" cy="2226448"/>
          </a:xfrm>
          <a:prstGeom prst="rect">
            <a:avLst/>
          </a:prstGeom>
        </p:spPr>
      </p:pic>
    </p:spTree>
    <p:extLst>
      <p:ext uri="{BB962C8B-B14F-4D97-AF65-F5344CB8AC3E}">
        <p14:creationId xmlns:p14="http://schemas.microsoft.com/office/powerpoint/2010/main" val="2821898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4038E-E775-A54E-9278-55D63B590347}"/>
              </a:ext>
            </a:extLst>
          </p:cNvPr>
          <p:cNvSpPr>
            <a:spLocks noGrp="1"/>
          </p:cNvSpPr>
          <p:nvPr>
            <p:ph type="title"/>
          </p:nvPr>
        </p:nvSpPr>
        <p:spPr>
          <a:xfrm>
            <a:off x="1295400" y="685800"/>
            <a:ext cx="9601200" cy="964324"/>
          </a:xfrm>
        </p:spPr>
        <p:txBody>
          <a:bodyPr/>
          <a:lstStyle/>
          <a:p>
            <a:r>
              <a:rPr lang="en-US" dirty="0"/>
              <a:t>Sample President’s Agenda (continued)</a:t>
            </a:r>
          </a:p>
        </p:txBody>
      </p:sp>
      <p:sp>
        <p:nvSpPr>
          <p:cNvPr id="3" name="Content Placeholder 2">
            <a:extLst>
              <a:ext uri="{FF2B5EF4-FFF2-40B4-BE49-F238E27FC236}">
                <a16:creationId xmlns:a16="http://schemas.microsoft.com/office/drawing/2014/main" id="{479C9659-D3D9-2F4C-A4C6-5AF025B8DB02}"/>
              </a:ext>
            </a:extLst>
          </p:cNvPr>
          <p:cNvSpPr>
            <a:spLocks noGrp="1"/>
          </p:cNvSpPr>
          <p:nvPr>
            <p:ph idx="1"/>
          </p:nvPr>
        </p:nvSpPr>
        <p:spPr>
          <a:xfrm>
            <a:off x="1371600" y="1786759"/>
            <a:ext cx="9601200" cy="4385441"/>
          </a:xfrm>
        </p:spPr>
        <p:txBody>
          <a:bodyPr>
            <a:normAutofit fontScale="92500" lnSpcReduction="10000"/>
          </a:bodyPr>
          <a:lstStyle/>
          <a:p>
            <a:pPr marL="0" indent="0">
              <a:buNone/>
            </a:pPr>
            <a:r>
              <a:rPr lang="en-US" dirty="0"/>
              <a:t>	</a:t>
            </a:r>
            <a:r>
              <a:rPr lang="en-US" sz="2600" dirty="0"/>
              <a:t>Committee to Plan Summer Picnic – Karen Roberts</a:t>
            </a:r>
          </a:p>
          <a:p>
            <a:pPr marL="0" indent="0">
              <a:buNone/>
            </a:pPr>
            <a:r>
              <a:rPr lang="en-US" sz="2600" dirty="0"/>
              <a:t>		Motion to hold at Bayfront Park on July 16	</a:t>
            </a:r>
          </a:p>
          <a:p>
            <a:pPr marL="0" indent="0">
              <a:buNone/>
            </a:pPr>
            <a:r>
              <a:rPr lang="en-US" sz="2600" dirty="0"/>
              <a:t>4. Special Order - Election of officers – Nominations Chair – Tammy Yuan</a:t>
            </a:r>
          </a:p>
          <a:p>
            <a:pPr marL="0" indent="0">
              <a:buNone/>
            </a:pPr>
            <a:r>
              <a:rPr lang="en-US" sz="2600" dirty="0"/>
              <a:t>	Nominees:</a:t>
            </a:r>
          </a:p>
          <a:p>
            <a:pPr marL="0" indent="0">
              <a:buNone/>
            </a:pPr>
            <a:r>
              <a:rPr lang="en-US" sz="2600" dirty="0"/>
              <a:t>		President – Juana Sanchez</a:t>
            </a:r>
          </a:p>
          <a:p>
            <a:pPr marL="0" indent="0">
              <a:buNone/>
            </a:pPr>
            <a:r>
              <a:rPr lang="en-US" sz="2600" dirty="0"/>
              <a:t>		Vice President – Jill Frank</a:t>
            </a:r>
          </a:p>
          <a:p>
            <a:pPr marL="0" indent="0">
              <a:buNone/>
            </a:pPr>
            <a:r>
              <a:rPr lang="en-US" sz="2600" dirty="0"/>
              <a:t>		Secretary – Paula Adams</a:t>
            </a:r>
          </a:p>
          <a:p>
            <a:pPr marL="0" indent="0">
              <a:buNone/>
            </a:pPr>
            <a:r>
              <a:rPr lang="en-US" sz="2600" dirty="0"/>
              <a:t>		Treasurer – Kadeesha Brown</a:t>
            </a:r>
          </a:p>
          <a:p>
            <a:pPr marL="0" indent="0">
              <a:buNone/>
            </a:pPr>
            <a:r>
              <a:rPr lang="en-US" sz="2600" dirty="0"/>
              <a:t>	Tellers – Toni Castellano, Kim Yee</a:t>
            </a:r>
            <a:endParaRPr lang="en-US" sz="22200" dirty="0"/>
          </a:p>
          <a:p>
            <a:pPr marL="0" indent="0">
              <a:buNone/>
            </a:pPr>
            <a:endParaRPr lang="en-US" dirty="0"/>
          </a:p>
        </p:txBody>
      </p:sp>
    </p:spTree>
    <p:extLst>
      <p:ext uri="{BB962C8B-B14F-4D97-AF65-F5344CB8AC3E}">
        <p14:creationId xmlns:p14="http://schemas.microsoft.com/office/powerpoint/2010/main" val="2867467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9F0A-80F9-5C41-871E-04FBF5663A70}"/>
              </a:ext>
            </a:extLst>
          </p:cNvPr>
          <p:cNvSpPr>
            <a:spLocks noGrp="1"/>
          </p:cNvSpPr>
          <p:nvPr>
            <p:ph type="title"/>
          </p:nvPr>
        </p:nvSpPr>
        <p:spPr>
          <a:xfrm>
            <a:off x="1371600" y="685800"/>
            <a:ext cx="9601200" cy="974834"/>
          </a:xfrm>
        </p:spPr>
        <p:txBody>
          <a:bodyPr>
            <a:normAutofit/>
          </a:bodyPr>
          <a:lstStyle/>
          <a:p>
            <a:r>
              <a:rPr lang="en-US" dirty="0"/>
              <a:t>Sample President’s Agenda (continued)</a:t>
            </a:r>
          </a:p>
        </p:txBody>
      </p:sp>
      <p:sp>
        <p:nvSpPr>
          <p:cNvPr id="3" name="Content Placeholder 2">
            <a:extLst>
              <a:ext uri="{FF2B5EF4-FFF2-40B4-BE49-F238E27FC236}">
                <a16:creationId xmlns:a16="http://schemas.microsoft.com/office/drawing/2014/main" id="{5C4568FD-0BDF-4349-A719-06B270F89D0B}"/>
              </a:ext>
            </a:extLst>
          </p:cNvPr>
          <p:cNvSpPr>
            <a:spLocks noGrp="1"/>
          </p:cNvSpPr>
          <p:nvPr>
            <p:ph idx="1"/>
          </p:nvPr>
        </p:nvSpPr>
        <p:spPr>
          <a:xfrm>
            <a:off x="1371600" y="1776247"/>
            <a:ext cx="9601200" cy="4477407"/>
          </a:xfrm>
        </p:spPr>
        <p:txBody>
          <a:bodyPr>
            <a:normAutofit/>
          </a:bodyPr>
          <a:lstStyle/>
          <a:p>
            <a:pPr marL="0" indent="0">
              <a:buNone/>
            </a:pPr>
            <a:r>
              <a:rPr lang="en-US" sz="2200" dirty="0"/>
              <a:t>5. New Business</a:t>
            </a:r>
          </a:p>
          <a:p>
            <a:pPr marL="0" indent="0">
              <a:buNone/>
            </a:pPr>
            <a:r>
              <a:rPr lang="en-US" sz="2200" dirty="0"/>
              <a:t>	Motion to change date of September meeting - Sue Newman (two-	thirds needed for approval)</a:t>
            </a:r>
          </a:p>
          <a:p>
            <a:pPr marL="0" indent="0">
              <a:buNone/>
            </a:pPr>
            <a:r>
              <a:rPr lang="en-US" sz="2200" dirty="0"/>
              <a:t>6. Program – Peggy  Molloy</a:t>
            </a:r>
          </a:p>
          <a:p>
            <a:pPr marL="0" indent="0">
              <a:buNone/>
            </a:pPr>
            <a:r>
              <a:rPr lang="en-US" sz="2200" dirty="0"/>
              <a:t>7. Announcements</a:t>
            </a:r>
          </a:p>
          <a:p>
            <a:pPr marL="0" indent="0">
              <a:buNone/>
            </a:pPr>
            <a:r>
              <a:rPr lang="en-US" sz="2200" dirty="0"/>
              <a:t>	Next meeting – May 7, 6:30 pm at public library, room 203</a:t>
            </a:r>
          </a:p>
          <a:p>
            <a:pPr marL="0" indent="0">
              <a:buNone/>
            </a:pPr>
            <a:r>
              <a:rPr lang="en-US" sz="2200" dirty="0"/>
              <a:t>	Contact Juana Sanchez </a:t>
            </a:r>
            <a:r>
              <a:rPr lang="en-US" sz="2200" dirty="0">
                <a:hlinkClick r:id="rId3"/>
              </a:rPr>
              <a:t>js234@gmail.com</a:t>
            </a:r>
            <a:r>
              <a:rPr lang="en-US" sz="2200" dirty="0"/>
              <a:t> if interested in serving on a 	committee next biennium</a:t>
            </a:r>
          </a:p>
          <a:p>
            <a:pPr marL="0" indent="0">
              <a:buNone/>
            </a:pPr>
            <a:r>
              <a:rPr lang="en-US" sz="2200" dirty="0"/>
              <a:t>	Contact Jill Frank  </a:t>
            </a:r>
            <a:r>
              <a:rPr lang="en-US" sz="2200" dirty="0">
                <a:hlinkClick r:id="rId4"/>
              </a:rPr>
              <a:t>jf456@gmail.com</a:t>
            </a:r>
            <a:r>
              <a:rPr lang="en-US" sz="2200" dirty="0"/>
              <a:t> if interested in presenting a club 	program next year</a:t>
            </a:r>
          </a:p>
        </p:txBody>
      </p:sp>
    </p:spTree>
    <p:extLst>
      <p:ext uri="{BB962C8B-B14F-4D97-AF65-F5344CB8AC3E}">
        <p14:creationId xmlns:p14="http://schemas.microsoft.com/office/powerpoint/2010/main" val="90374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2D209-DB0A-0F0D-EE26-D7458845C13E}"/>
              </a:ext>
            </a:extLst>
          </p:cNvPr>
          <p:cNvSpPr>
            <a:spLocks noGrp="1"/>
          </p:cNvSpPr>
          <p:nvPr>
            <p:ph type="title"/>
          </p:nvPr>
        </p:nvSpPr>
        <p:spPr>
          <a:xfrm>
            <a:off x="1504122" y="351184"/>
            <a:ext cx="9534939" cy="921025"/>
          </a:xfrm>
        </p:spPr>
        <p:txBody>
          <a:bodyPr>
            <a:normAutofit fontScale="90000"/>
          </a:bodyPr>
          <a:lstStyle/>
          <a:p>
            <a:pPr algn="ctr"/>
            <a:r>
              <a:rPr lang="en-US" dirty="0"/>
              <a:t>Sample of Beginning of Script</a:t>
            </a:r>
            <a:br>
              <a:rPr lang="en-US" dirty="0"/>
            </a:br>
            <a:endParaRPr lang="en-US" dirty="0"/>
          </a:p>
        </p:txBody>
      </p:sp>
      <p:sp>
        <p:nvSpPr>
          <p:cNvPr id="3" name="Content Placeholder 2">
            <a:extLst>
              <a:ext uri="{FF2B5EF4-FFF2-40B4-BE49-F238E27FC236}">
                <a16:creationId xmlns:a16="http://schemas.microsoft.com/office/drawing/2014/main" id="{0C2B6A54-6E5E-ACC5-3358-3664EFFF83F6}"/>
              </a:ext>
            </a:extLst>
          </p:cNvPr>
          <p:cNvSpPr>
            <a:spLocks noGrp="1"/>
          </p:cNvSpPr>
          <p:nvPr>
            <p:ph idx="1"/>
          </p:nvPr>
        </p:nvSpPr>
        <p:spPr>
          <a:xfrm>
            <a:off x="1371600" y="1272209"/>
            <a:ext cx="9534939" cy="5234607"/>
          </a:xfrm>
        </p:spPr>
        <p:txBody>
          <a:bodyPr>
            <a:normAutofit fontScale="92500" lnSpcReduction="20000"/>
          </a:bodyPr>
          <a:lstStyle/>
          <a:p>
            <a:pPr marL="0" indent="0">
              <a:buNone/>
            </a:pPr>
            <a:r>
              <a:rPr lang="en-US" sz="2600" b="1" dirty="0"/>
              <a:t>President</a:t>
            </a:r>
            <a:r>
              <a:rPr lang="en-US" sz="2600" dirty="0"/>
              <a:t>:   Welcome to the April 9, 2023, regular meeting of Omega 		        Alpha Chapter. I am happy to see all of you here at our 	 	        second in-person meeting since the beginning of the 	 	        pandemic.</a:t>
            </a:r>
          </a:p>
          <a:p>
            <a:pPr marL="0" indent="0">
              <a:buNone/>
            </a:pPr>
            <a:r>
              <a:rPr lang="en-US" sz="2600" dirty="0"/>
              <a:t>	        Betty Jo will give our opening thought. Betty Jo . . .</a:t>
            </a:r>
          </a:p>
          <a:p>
            <a:pPr marL="0" indent="0">
              <a:buNone/>
            </a:pPr>
            <a:r>
              <a:rPr lang="en-US" sz="2600" dirty="0">
                <a:solidFill>
                  <a:srgbClr val="00B050"/>
                </a:solidFill>
              </a:rPr>
              <a:t>(Betty Jo gives thought.)</a:t>
            </a:r>
          </a:p>
          <a:p>
            <a:pPr marL="0" indent="0">
              <a:buNone/>
            </a:pPr>
            <a:r>
              <a:rPr lang="en-US" sz="2600" b="1" dirty="0"/>
              <a:t>President:   </a:t>
            </a:r>
            <a:r>
              <a:rPr lang="en-US" sz="2600" dirty="0"/>
              <a:t>Thank you, Betty Jo,</a:t>
            </a:r>
          </a:p>
          <a:p>
            <a:pPr marL="0" indent="0">
              <a:buNone/>
            </a:pPr>
            <a:r>
              <a:rPr lang="en-US" sz="2600" dirty="0"/>
              <a:t>	        The minutes have been distributed. Does anyone need a 	 	        paper copy? </a:t>
            </a:r>
            <a:r>
              <a:rPr lang="en-US" sz="2600" dirty="0">
                <a:solidFill>
                  <a:srgbClr val="FF0000"/>
                </a:solidFill>
              </a:rPr>
              <a:t>(Pause)</a:t>
            </a:r>
          </a:p>
          <a:p>
            <a:pPr marL="0" indent="0">
              <a:buNone/>
            </a:pPr>
            <a:r>
              <a:rPr lang="en-US" sz="2600" dirty="0"/>
              <a:t>	        Seeing no hands, are there any corrections to the minutes? </a:t>
            </a:r>
          </a:p>
          <a:p>
            <a:pPr marL="0" indent="0">
              <a:buNone/>
            </a:pPr>
            <a:r>
              <a:rPr lang="en-US" sz="2600" dirty="0"/>
              <a:t>	       </a:t>
            </a:r>
            <a:r>
              <a:rPr lang="en-US" sz="2600" dirty="0">
                <a:solidFill>
                  <a:srgbClr val="FF0000"/>
                </a:solidFill>
              </a:rPr>
              <a:t>(Pause. Repeat corrections , if any.) </a:t>
            </a:r>
          </a:p>
          <a:p>
            <a:pPr marL="0" indent="0">
              <a:buNone/>
            </a:pPr>
            <a:r>
              <a:rPr lang="en-US" sz="2600" dirty="0"/>
              <a:t>	       The minutes are approved as distributed </a:t>
            </a:r>
            <a:r>
              <a:rPr lang="en-US" sz="2600" dirty="0">
                <a:solidFill>
                  <a:schemeClr val="bg1">
                    <a:lumMod val="50000"/>
                  </a:schemeClr>
                </a:solidFill>
              </a:rPr>
              <a:t>(corrected).</a:t>
            </a:r>
          </a:p>
          <a:p>
            <a:pPr marL="0" indent="0">
              <a:buNone/>
            </a:pPr>
            <a:r>
              <a:rPr lang="en-US" sz="2600" dirty="0"/>
              <a:t> 	       The next item of business is officer reports. . . . .</a:t>
            </a:r>
          </a:p>
          <a:p>
            <a:pPr marL="0" indent="0">
              <a:buNone/>
            </a:pPr>
            <a:r>
              <a:rPr lang="en-US" dirty="0"/>
              <a:t> </a:t>
            </a:r>
          </a:p>
        </p:txBody>
      </p:sp>
    </p:spTree>
    <p:extLst>
      <p:ext uri="{BB962C8B-B14F-4D97-AF65-F5344CB8AC3E}">
        <p14:creationId xmlns:p14="http://schemas.microsoft.com/office/powerpoint/2010/main" val="209119484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4405</TotalTime>
  <Words>1003</Words>
  <Application>Microsoft Office PowerPoint</Application>
  <PresentationFormat>Widescreen</PresentationFormat>
  <Paragraphs>150</Paragraphs>
  <Slides>15</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Calibri</vt:lpstr>
      <vt:lpstr>Franklin Gothic Book</vt:lpstr>
      <vt:lpstr>Crop</vt:lpstr>
      <vt:lpstr> Leading with Confidence It’s All in the Prep</vt:lpstr>
      <vt:lpstr>Two Weeks Till Meeting</vt:lpstr>
      <vt:lpstr>Ten Days Till Meeting</vt:lpstr>
      <vt:lpstr>One Week Till Meeting</vt:lpstr>
      <vt:lpstr> Sample Agenda for Chapter </vt:lpstr>
      <vt:lpstr>Sample President’s Agenda</vt:lpstr>
      <vt:lpstr>Sample President’s Agenda (continued)</vt:lpstr>
      <vt:lpstr>Sample President’s Agenda (continued)</vt:lpstr>
      <vt:lpstr>Sample of Beginning of Script </vt:lpstr>
      <vt:lpstr>Sample of Script for Handling a Motion</vt:lpstr>
      <vt:lpstr>Two Days Before Meeting</vt:lpstr>
      <vt:lpstr>Presiding with Confidence It’s All in the Prep</vt:lpstr>
      <vt:lpstr>Presiding with Confidence (continued)</vt:lpstr>
      <vt:lpstr>Presiding with Confidence (continued)</vt:lpstr>
      <vt:lpstr>Following Up It’s Back to the Prep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Your Agenda</dc:title>
  <dc:creator>Helen Popovich</dc:creator>
  <cp:lastModifiedBy>Janet</cp:lastModifiedBy>
  <cp:revision>99</cp:revision>
  <cp:lastPrinted>2018-10-05T19:34:45Z</cp:lastPrinted>
  <dcterms:created xsi:type="dcterms:W3CDTF">2018-10-05T13:47:09Z</dcterms:created>
  <dcterms:modified xsi:type="dcterms:W3CDTF">2022-07-06T17:38:44Z</dcterms:modified>
</cp:coreProperties>
</file>