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7" r:id="rId3"/>
    <p:sldId id="262" r:id="rId4"/>
    <p:sldId id="265" r:id="rId5"/>
    <p:sldId id="268" r:id="rId6"/>
    <p:sldId id="271" r:id="rId7"/>
    <p:sldId id="27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4" autoAdjust="0"/>
    <p:restoredTop sz="94660"/>
  </p:normalViewPr>
  <p:slideViewPr>
    <p:cSldViewPr snapToGrid="0">
      <p:cViewPr varScale="1">
        <p:scale>
          <a:sx n="61" d="100"/>
          <a:sy n="61" d="100"/>
        </p:scale>
        <p:origin x="21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FCE6-D931-4B20-BFD8-2DAB908996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95AED2-7443-4CCF-A094-BBFF793BBE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5F265-1566-43EB-92CA-C19F5040661E}"/>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5" name="Footer Placeholder 4">
            <a:extLst>
              <a:ext uri="{FF2B5EF4-FFF2-40B4-BE49-F238E27FC236}">
                <a16:creationId xmlns:a16="http://schemas.microsoft.com/office/drawing/2014/main" id="{C0F306CA-5154-4974-8A11-EE971DEAD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D6F8D-D7B9-49E0-AC69-B3E66C4CCE11}"/>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09651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A310-5593-496C-98CA-A10F5F206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1525F-D94F-4888-87B8-C09E3751FE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4EAF3-D423-4CE4-97D2-F93D52B549CD}"/>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5" name="Footer Placeholder 4">
            <a:extLst>
              <a:ext uri="{FF2B5EF4-FFF2-40B4-BE49-F238E27FC236}">
                <a16:creationId xmlns:a16="http://schemas.microsoft.com/office/drawing/2014/main" id="{22DB7011-AAD4-4DD6-A3A0-CC15694F2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3495C-2D02-4CB7-B5BF-C2C63D45048F}"/>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51922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A9E2C-4FBD-456B-94D6-80B90931D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229B5-A3B3-499A-AA4D-415CADA14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6D077-D85B-47FF-9F92-06B61854CC4D}"/>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5" name="Footer Placeholder 4">
            <a:extLst>
              <a:ext uri="{FF2B5EF4-FFF2-40B4-BE49-F238E27FC236}">
                <a16:creationId xmlns:a16="http://schemas.microsoft.com/office/drawing/2014/main" id="{82ADB184-54A4-48C6-AB10-A1EF46000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FA044-FF5F-4366-9CE1-73F9D9C793F2}"/>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24548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0B03-7303-4166-8522-8F23BAC16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1B19A-5F23-47A5-BFF1-2E19FEDA4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53E2-0A2A-4A97-8680-925488841586}"/>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5" name="Footer Placeholder 4">
            <a:extLst>
              <a:ext uri="{FF2B5EF4-FFF2-40B4-BE49-F238E27FC236}">
                <a16:creationId xmlns:a16="http://schemas.microsoft.com/office/drawing/2014/main" id="{9E438E26-AB09-4AA2-81CD-7445AD7B0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A2728-E7D3-4276-B16D-996558CFDE27}"/>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261107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9007-AC0F-4E0C-A475-C6FCEE9F95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BF034-15CB-4806-9133-1B0A3AEA6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88C14-DBE6-4F64-B06D-3A0902F5B186}"/>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5" name="Footer Placeholder 4">
            <a:extLst>
              <a:ext uri="{FF2B5EF4-FFF2-40B4-BE49-F238E27FC236}">
                <a16:creationId xmlns:a16="http://schemas.microsoft.com/office/drawing/2014/main" id="{870C8AB3-93BB-47F5-A3B2-0E1DEA89D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BDCFC-31AB-4DCC-811F-F93DF2B6780A}"/>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40356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7330-17F7-486F-9FFB-0B5682F44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5D455-F0F8-48E2-8BA3-EE0DEC0920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4F422-AB53-477C-8445-F5AACF238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05233-5F41-4644-A2E3-3B6617A3DDAC}"/>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6" name="Footer Placeholder 5">
            <a:extLst>
              <a:ext uri="{FF2B5EF4-FFF2-40B4-BE49-F238E27FC236}">
                <a16:creationId xmlns:a16="http://schemas.microsoft.com/office/drawing/2014/main" id="{9024E354-FC99-4EF4-8950-F8C4A6589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BD778-ECAE-4AF2-9D0C-6608833412B1}"/>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64800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D101-40BE-4128-A9A6-DBDA1606F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201819-21B2-494E-9647-DA3A9EA8F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8AF11-0592-467E-BAE6-E43E5AB0E8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9211C-32D8-4E36-A300-C8ADB5FD8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3242D-D40F-467C-BB2B-FB7042C79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3082F-A706-46C5-A6FA-F55C92DBFA40}"/>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8" name="Footer Placeholder 7">
            <a:extLst>
              <a:ext uri="{FF2B5EF4-FFF2-40B4-BE49-F238E27FC236}">
                <a16:creationId xmlns:a16="http://schemas.microsoft.com/office/drawing/2014/main" id="{4B53E252-0FD6-4E61-BDE5-C619E3166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B152E-EAC1-40A1-B85C-2B5C8D182A1C}"/>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140252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4149-C46E-4606-8AD1-C478F059B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765DFA-1236-4825-8424-5439A79EC11B}"/>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4" name="Footer Placeholder 3">
            <a:extLst>
              <a:ext uri="{FF2B5EF4-FFF2-40B4-BE49-F238E27FC236}">
                <a16:creationId xmlns:a16="http://schemas.microsoft.com/office/drawing/2014/main" id="{4468A983-B8B2-4E3F-924C-6212F2430E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403DB5-9311-4D33-9C44-AA45B480AE4A}"/>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197109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F7B4B-48DA-4348-AA22-94164CFE1A7D}"/>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3" name="Footer Placeholder 2">
            <a:extLst>
              <a:ext uri="{FF2B5EF4-FFF2-40B4-BE49-F238E27FC236}">
                <a16:creationId xmlns:a16="http://schemas.microsoft.com/office/drawing/2014/main" id="{FFC00494-B372-487D-9058-89195CCEF5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2B7DC-0913-4F70-AF45-2A1925F87C2A}"/>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104380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C71E-32B7-4B48-AAF7-E88067FAA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477985-1CF4-4DFB-AD23-1E0EBAFD1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AD86F-CE28-4FCF-A0EC-449C41F15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6BD61-0BEB-46CE-AF5C-DF1DC75C0695}"/>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6" name="Footer Placeholder 5">
            <a:extLst>
              <a:ext uri="{FF2B5EF4-FFF2-40B4-BE49-F238E27FC236}">
                <a16:creationId xmlns:a16="http://schemas.microsoft.com/office/drawing/2014/main" id="{8A8DB2CD-11D5-44EB-863C-784F236B2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4DCA3-4915-4557-B691-70C92653FC30}"/>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02404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E58B-1322-4B1C-988C-EE8635F5F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E97D83-3EDA-458E-9694-DF20E0413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02CA9-F60F-411E-86C4-38755E911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347DC-C049-4D71-AED1-75DCB0A6603E}"/>
              </a:ext>
            </a:extLst>
          </p:cNvPr>
          <p:cNvSpPr>
            <a:spLocks noGrp="1"/>
          </p:cNvSpPr>
          <p:nvPr>
            <p:ph type="dt" sz="half" idx="10"/>
          </p:nvPr>
        </p:nvSpPr>
        <p:spPr/>
        <p:txBody>
          <a:bodyPr/>
          <a:lstStyle/>
          <a:p>
            <a:fld id="{CE3E4655-D67D-4CEC-82E5-C1A6DD01B5D9}" type="datetimeFigureOut">
              <a:rPr lang="en-US" smtClean="0"/>
              <a:t>1/6/22</a:t>
            </a:fld>
            <a:endParaRPr lang="en-US"/>
          </a:p>
        </p:txBody>
      </p:sp>
      <p:sp>
        <p:nvSpPr>
          <p:cNvPr id="6" name="Footer Placeholder 5">
            <a:extLst>
              <a:ext uri="{FF2B5EF4-FFF2-40B4-BE49-F238E27FC236}">
                <a16:creationId xmlns:a16="http://schemas.microsoft.com/office/drawing/2014/main" id="{115BFB9B-F7FE-4FF2-B318-6A6664935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7C42B-CA00-4CB1-B6D8-70A1F89BD7FD}"/>
              </a:ext>
            </a:extLst>
          </p:cNvPr>
          <p:cNvSpPr>
            <a:spLocks noGrp="1"/>
          </p:cNvSpPr>
          <p:nvPr>
            <p:ph type="sldNum" sz="quarter" idx="12"/>
          </p:nvPr>
        </p:nvSpPr>
        <p:spPr/>
        <p:txBody>
          <a:bodyPr/>
          <a:lstStyle/>
          <a:p>
            <a:fld id="{A4536416-567A-4301-BFCE-8249C01EC230}" type="slidenum">
              <a:rPr lang="en-US" smtClean="0"/>
              <a:t>‹#›</a:t>
            </a:fld>
            <a:endParaRPr lang="en-US"/>
          </a:p>
        </p:txBody>
      </p:sp>
    </p:spTree>
    <p:extLst>
      <p:ext uri="{BB962C8B-B14F-4D97-AF65-F5344CB8AC3E}">
        <p14:creationId xmlns:p14="http://schemas.microsoft.com/office/powerpoint/2010/main" val="389985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5F3E8D-F96B-41AB-9259-25FB7CBD7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02F02A-70C5-4C40-9523-8461AFD67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A3590-6D5E-48E1-BEC6-777570F40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E4655-D67D-4CEC-82E5-C1A6DD01B5D9}" type="datetimeFigureOut">
              <a:rPr lang="en-US" smtClean="0"/>
              <a:t>1/6/22</a:t>
            </a:fld>
            <a:endParaRPr lang="en-US"/>
          </a:p>
        </p:txBody>
      </p:sp>
      <p:sp>
        <p:nvSpPr>
          <p:cNvPr id="5" name="Footer Placeholder 4">
            <a:extLst>
              <a:ext uri="{FF2B5EF4-FFF2-40B4-BE49-F238E27FC236}">
                <a16:creationId xmlns:a16="http://schemas.microsoft.com/office/drawing/2014/main" id="{0680AD74-CC98-4AF5-9B73-62B82DF9C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EC9B2-C109-4139-BB1B-3A615105F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36416-567A-4301-BFCE-8249C01EC230}" type="slidenum">
              <a:rPr lang="en-US" smtClean="0"/>
              <a:t>‹#›</a:t>
            </a:fld>
            <a:endParaRPr lang="en-US"/>
          </a:p>
        </p:txBody>
      </p:sp>
    </p:spTree>
    <p:extLst>
      <p:ext uri="{BB962C8B-B14F-4D97-AF65-F5344CB8AC3E}">
        <p14:creationId xmlns:p14="http://schemas.microsoft.com/office/powerpoint/2010/main" val="123469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dkg.org/" TargetMode="External"/><Relationship Id="rId2" Type="http://schemas.openxmlformats.org/officeDocument/2006/relationships/hyperlink" Target="http://www.dkgtexas.org/"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mailto:matustd25@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D88E-BD00-419C-A04B-B02137152E1C}"/>
              </a:ext>
            </a:extLst>
          </p:cNvPr>
          <p:cNvSpPr>
            <a:spLocks noGrp="1"/>
          </p:cNvSpPr>
          <p:nvPr>
            <p:ph type="ctrTitle"/>
          </p:nvPr>
        </p:nvSpPr>
        <p:spPr>
          <a:xfrm>
            <a:off x="833283" y="56562"/>
            <a:ext cx="10363200" cy="1089895"/>
          </a:xfrm>
        </p:spPr>
        <p:txBody>
          <a:bodyPr/>
          <a:lstStyle/>
          <a:p>
            <a:r>
              <a:rPr lang="en-US" b="1" dirty="0"/>
              <a:t>Global Awareness Committee</a:t>
            </a:r>
          </a:p>
        </p:txBody>
      </p:sp>
      <p:sp>
        <p:nvSpPr>
          <p:cNvPr id="3" name="Subtitle 2">
            <a:extLst>
              <a:ext uri="{FF2B5EF4-FFF2-40B4-BE49-F238E27FC236}">
                <a16:creationId xmlns:a16="http://schemas.microsoft.com/office/drawing/2014/main" id="{F1606832-7F62-4F64-979A-9DB792900A21}"/>
              </a:ext>
            </a:extLst>
          </p:cNvPr>
          <p:cNvSpPr>
            <a:spLocks noGrp="1"/>
          </p:cNvSpPr>
          <p:nvPr>
            <p:ph type="subTitle" idx="1"/>
          </p:nvPr>
        </p:nvSpPr>
        <p:spPr>
          <a:xfrm>
            <a:off x="1369142" y="5411147"/>
            <a:ext cx="9144000" cy="1655762"/>
          </a:xfrm>
        </p:spPr>
        <p:txBody>
          <a:bodyPr>
            <a:normAutofit/>
          </a:bodyPr>
          <a:lstStyle/>
          <a:p>
            <a:r>
              <a:rPr lang="en-US" sz="3600" b="1" dirty="0"/>
              <a:t>Trudy </a:t>
            </a:r>
            <a:r>
              <a:rPr lang="en-US" sz="3600" b="1" dirty="0" err="1"/>
              <a:t>Matus</a:t>
            </a:r>
            <a:r>
              <a:rPr lang="en-US" sz="3600" b="1" dirty="0"/>
              <a:t>, Chair</a:t>
            </a:r>
          </a:p>
          <a:p>
            <a:r>
              <a:rPr lang="en-US" sz="3600" b="1" dirty="0"/>
              <a:t>matustd25@gmail.com</a:t>
            </a:r>
          </a:p>
        </p:txBody>
      </p:sp>
      <p:pic>
        <p:nvPicPr>
          <p:cNvPr id="6" name="Picture 5" descr="A picture containing text&#10;&#10;Description automatically generated">
            <a:extLst>
              <a:ext uri="{FF2B5EF4-FFF2-40B4-BE49-F238E27FC236}">
                <a16:creationId xmlns:a16="http://schemas.microsoft.com/office/drawing/2014/main" id="{E7761056-4708-42B6-B5CE-327F142E5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1" y="1146457"/>
            <a:ext cx="4970206" cy="4264689"/>
          </a:xfrm>
          <a:prstGeom prst="rect">
            <a:avLst/>
          </a:prstGeom>
        </p:spPr>
      </p:pic>
    </p:spTree>
    <p:extLst>
      <p:ext uri="{BB962C8B-B14F-4D97-AF65-F5344CB8AC3E}">
        <p14:creationId xmlns:p14="http://schemas.microsoft.com/office/powerpoint/2010/main" val="288952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EB91018-C874-EB4B-8023-8D093E32FFD9}"/>
              </a:ext>
            </a:extLst>
          </p:cNvPr>
          <p:cNvSpPr>
            <a:spLocks noGrp="1"/>
          </p:cNvSpPr>
          <p:nvPr>
            <p:ph type="title"/>
          </p:nvPr>
        </p:nvSpPr>
        <p:spPr>
          <a:xfrm>
            <a:off x="277160" y="457200"/>
            <a:ext cx="4494865" cy="1600200"/>
          </a:xfrm>
        </p:spPr>
        <p:txBody>
          <a:bodyPr>
            <a:noAutofit/>
          </a:bodyPr>
          <a:lstStyle/>
          <a:p>
            <a:r>
              <a:rPr lang="en-US" sz="3600" b="1" dirty="0"/>
              <a:t>WHAT IS THE GLOBAL AWARENESS COMMITTEE</a:t>
            </a:r>
          </a:p>
        </p:txBody>
      </p:sp>
      <p:sp>
        <p:nvSpPr>
          <p:cNvPr id="13" name="Content Placeholder 12">
            <a:extLst>
              <a:ext uri="{FF2B5EF4-FFF2-40B4-BE49-F238E27FC236}">
                <a16:creationId xmlns:a16="http://schemas.microsoft.com/office/drawing/2014/main" id="{2680C1EA-173D-954B-891C-37CE39F967D4}"/>
              </a:ext>
            </a:extLst>
          </p:cNvPr>
          <p:cNvSpPr>
            <a:spLocks noGrp="1"/>
          </p:cNvSpPr>
          <p:nvPr>
            <p:ph idx="1"/>
          </p:nvPr>
        </p:nvSpPr>
        <p:spPr>
          <a:xfrm>
            <a:off x="5183188" y="987425"/>
            <a:ext cx="6172200" cy="5870575"/>
          </a:xfrm>
        </p:spPr>
        <p:txBody>
          <a:bodyPr/>
          <a:lstStyle/>
          <a:p>
            <a:endParaRPr lang="en-US" dirty="0"/>
          </a:p>
        </p:txBody>
      </p:sp>
      <p:sp>
        <p:nvSpPr>
          <p:cNvPr id="14" name="Text Placeholder 13">
            <a:extLst>
              <a:ext uri="{FF2B5EF4-FFF2-40B4-BE49-F238E27FC236}">
                <a16:creationId xmlns:a16="http://schemas.microsoft.com/office/drawing/2014/main" id="{E66A432E-7D16-9849-B391-9697C5A2C130}"/>
              </a:ext>
            </a:extLst>
          </p:cNvPr>
          <p:cNvSpPr>
            <a:spLocks noGrp="1"/>
          </p:cNvSpPr>
          <p:nvPr>
            <p:ph type="body" sz="half" idx="2"/>
          </p:nvPr>
        </p:nvSpPr>
        <p:spPr>
          <a:xfrm>
            <a:off x="277161" y="2377440"/>
            <a:ext cx="4494864" cy="4023360"/>
          </a:xfrm>
        </p:spPr>
        <p:txBody>
          <a:bodyPr>
            <a:noAutofit/>
          </a:bodyPr>
          <a:lstStyle/>
          <a:p>
            <a:r>
              <a:rPr lang="en-US" sz="2000" b="1" dirty="0"/>
              <a:t>The primary purpose of the TSO Global Awareness Committee is to promote the global projects, initiatives, and goals of DKG International. Those include Schools for Africa, World Fellowship, the United Nations involvement, and the Conference for Teaching About the United Nations (CTAUN).  The Global Awareness Committee also strives to provide members with activities, programs, and projects that advance global awareness both in the chapter and in the classroom. </a:t>
            </a:r>
          </a:p>
        </p:txBody>
      </p:sp>
      <p:pic>
        <p:nvPicPr>
          <p:cNvPr id="5" name="Picture 4">
            <a:extLst>
              <a:ext uri="{FF2B5EF4-FFF2-40B4-BE49-F238E27FC236}">
                <a16:creationId xmlns:a16="http://schemas.microsoft.com/office/drawing/2014/main" id="{64F2E376-DAF9-434B-932B-6825532AAD86}"/>
              </a:ext>
            </a:extLst>
          </p:cNvPr>
          <p:cNvPicPr>
            <a:picLocks noChangeAspect="1"/>
          </p:cNvPicPr>
          <p:nvPr/>
        </p:nvPicPr>
        <p:blipFill>
          <a:blip r:embed="rId2"/>
          <a:stretch>
            <a:fillRect/>
          </a:stretch>
        </p:blipFill>
        <p:spPr>
          <a:xfrm>
            <a:off x="5183187" y="987425"/>
            <a:ext cx="6844090" cy="4883150"/>
          </a:xfrm>
          <a:prstGeom prst="rect">
            <a:avLst/>
          </a:prstGeom>
        </p:spPr>
      </p:pic>
    </p:spTree>
    <p:extLst>
      <p:ext uri="{BB962C8B-B14F-4D97-AF65-F5344CB8AC3E}">
        <p14:creationId xmlns:p14="http://schemas.microsoft.com/office/powerpoint/2010/main" val="13567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D88E-BD00-419C-A04B-B02137152E1C}"/>
              </a:ext>
            </a:extLst>
          </p:cNvPr>
          <p:cNvSpPr>
            <a:spLocks noGrp="1"/>
          </p:cNvSpPr>
          <p:nvPr>
            <p:ph type="ctrTitle"/>
          </p:nvPr>
        </p:nvSpPr>
        <p:spPr>
          <a:xfrm>
            <a:off x="914400" y="49441"/>
            <a:ext cx="10363200" cy="1313532"/>
          </a:xfrm>
        </p:spPr>
        <p:txBody>
          <a:bodyPr>
            <a:normAutofit fontScale="90000"/>
          </a:bodyPr>
          <a:lstStyle/>
          <a:p>
            <a:r>
              <a:rPr lang="en-US" sz="4800" b="1" dirty="0"/>
              <a:t>Global Awareness Committee</a:t>
            </a:r>
            <a:br>
              <a:rPr lang="en-US" sz="4800" b="1" dirty="0"/>
            </a:br>
            <a:r>
              <a:rPr lang="en-US" sz="4800" b="1" dirty="0"/>
              <a:t>Four (4) Components</a:t>
            </a:r>
          </a:p>
        </p:txBody>
      </p:sp>
      <p:sp>
        <p:nvSpPr>
          <p:cNvPr id="3" name="Subtitle 2">
            <a:extLst>
              <a:ext uri="{FF2B5EF4-FFF2-40B4-BE49-F238E27FC236}">
                <a16:creationId xmlns:a16="http://schemas.microsoft.com/office/drawing/2014/main" id="{F1606832-7F62-4F64-979A-9DB792900A21}"/>
              </a:ext>
            </a:extLst>
          </p:cNvPr>
          <p:cNvSpPr>
            <a:spLocks noGrp="1"/>
          </p:cNvSpPr>
          <p:nvPr>
            <p:ph type="subTitle" idx="1"/>
          </p:nvPr>
        </p:nvSpPr>
        <p:spPr>
          <a:xfrm>
            <a:off x="914400" y="1773238"/>
            <a:ext cx="9144000" cy="1655762"/>
          </a:xfrm>
        </p:spPr>
        <p:txBody>
          <a:bodyPr>
            <a:noAutofit/>
          </a:bodyPr>
          <a:lstStyle/>
          <a:p>
            <a:pPr marL="342900" indent="-342900" algn="l">
              <a:buFont typeface="Wingdings" panose="05000000000000000000" pitchFamily="2" charset="2"/>
              <a:buChar char="v"/>
            </a:pPr>
            <a:r>
              <a:rPr lang="en-US" sz="3200" dirty="0"/>
              <a:t>World Fellowship</a:t>
            </a:r>
          </a:p>
          <a:p>
            <a:pPr marL="342900" indent="-342900" algn="l">
              <a:buFont typeface="Wingdings" panose="05000000000000000000" pitchFamily="2" charset="2"/>
              <a:buChar char="v"/>
            </a:pPr>
            <a:r>
              <a:rPr lang="en-US" sz="3200" dirty="0"/>
              <a:t>Schools for Africa</a:t>
            </a:r>
          </a:p>
          <a:p>
            <a:pPr marL="342900" indent="-342900" algn="l">
              <a:buFont typeface="Wingdings" panose="05000000000000000000" pitchFamily="2" charset="2"/>
              <a:buChar char="v"/>
            </a:pPr>
            <a:r>
              <a:rPr lang="en-US" sz="3200" dirty="0"/>
              <a:t>Delta Kappa Gamma/United Nations Connection</a:t>
            </a:r>
          </a:p>
          <a:p>
            <a:pPr marL="342900" indent="-342900" algn="l">
              <a:buFont typeface="Wingdings" panose="05000000000000000000" pitchFamily="2" charset="2"/>
              <a:buChar char="v"/>
            </a:pPr>
            <a:r>
              <a:rPr lang="en-US" sz="3200" dirty="0"/>
              <a:t>Committee on Teaching about the United Nations</a:t>
            </a:r>
          </a:p>
        </p:txBody>
      </p:sp>
      <p:pic>
        <p:nvPicPr>
          <p:cNvPr id="6" name="Picture 5">
            <a:extLst>
              <a:ext uri="{FF2B5EF4-FFF2-40B4-BE49-F238E27FC236}">
                <a16:creationId xmlns:a16="http://schemas.microsoft.com/office/drawing/2014/main" id="{F1458CDA-B6FD-4739-908E-39A9B7738C88}"/>
              </a:ext>
            </a:extLst>
          </p:cNvPr>
          <p:cNvPicPr>
            <a:picLocks noChangeAspect="1"/>
          </p:cNvPicPr>
          <p:nvPr/>
        </p:nvPicPr>
        <p:blipFill>
          <a:blip r:embed="rId2"/>
          <a:stretch>
            <a:fillRect/>
          </a:stretch>
        </p:blipFill>
        <p:spPr>
          <a:xfrm>
            <a:off x="4660491" y="4095026"/>
            <a:ext cx="3473244" cy="2624484"/>
          </a:xfrm>
          <a:prstGeom prst="rect">
            <a:avLst/>
          </a:prstGeom>
        </p:spPr>
      </p:pic>
      <p:pic>
        <p:nvPicPr>
          <p:cNvPr id="8" name="Picture 7">
            <a:extLst>
              <a:ext uri="{FF2B5EF4-FFF2-40B4-BE49-F238E27FC236}">
                <a16:creationId xmlns:a16="http://schemas.microsoft.com/office/drawing/2014/main" id="{6567F76B-C4F6-4FA7-B7AF-BA92128DCFDD}"/>
              </a:ext>
            </a:extLst>
          </p:cNvPr>
          <p:cNvPicPr>
            <a:picLocks noChangeAspect="1"/>
          </p:cNvPicPr>
          <p:nvPr/>
        </p:nvPicPr>
        <p:blipFill>
          <a:blip r:embed="rId3"/>
          <a:stretch>
            <a:fillRect/>
          </a:stretch>
        </p:blipFill>
        <p:spPr>
          <a:xfrm>
            <a:off x="9475838" y="525734"/>
            <a:ext cx="2335205" cy="2813085"/>
          </a:xfrm>
          <a:prstGeom prst="rect">
            <a:avLst/>
          </a:prstGeom>
        </p:spPr>
      </p:pic>
      <p:pic>
        <p:nvPicPr>
          <p:cNvPr id="10" name="Picture 9">
            <a:extLst>
              <a:ext uri="{FF2B5EF4-FFF2-40B4-BE49-F238E27FC236}">
                <a16:creationId xmlns:a16="http://schemas.microsoft.com/office/drawing/2014/main" id="{4216F920-15F9-4B40-A7F3-98290E1EAF94}"/>
              </a:ext>
            </a:extLst>
          </p:cNvPr>
          <p:cNvPicPr>
            <a:picLocks noChangeAspect="1"/>
          </p:cNvPicPr>
          <p:nvPr/>
        </p:nvPicPr>
        <p:blipFill>
          <a:blip r:embed="rId4"/>
          <a:stretch>
            <a:fillRect/>
          </a:stretch>
        </p:blipFill>
        <p:spPr>
          <a:xfrm>
            <a:off x="914400" y="4066869"/>
            <a:ext cx="2589417" cy="2579773"/>
          </a:xfrm>
          <a:prstGeom prst="rect">
            <a:avLst/>
          </a:prstGeom>
        </p:spPr>
      </p:pic>
    </p:spTree>
    <p:extLst>
      <p:ext uri="{BB962C8B-B14F-4D97-AF65-F5344CB8AC3E}">
        <p14:creationId xmlns:p14="http://schemas.microsoft.com/office/powerpoint/2010/main" val="342462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02CDE1-D513-5E40-A296-B01A3BE7D1DB}"/>
              </a:ext>
            </a:extLst>
          </p:cNvPr>
          <p:cNvSpPr>
            <a:spLocks noGrp="1"/>
          </p:cNvSpPr>
          <p:nvPr>
            <p:ph type="title"/>
          </p:nvPr>
        </p:nvSpPr>
        <p:spPr>
          <a:xfrm>
            <a:off x="836612" y="727755"/>
            <a:ext cx="3932237" cy="1600200"/>
          </a:xfrm>
        </p:spPr>
        <p:txBody>
          <a:bodyPr>
            <a:normAutofit fontScale="90000"/>
          </a:bodyPr>
          <a:lstStyle/>
          <a:p>
            <a:r>
              <a:rPr lang="en-US" b="1" dirty="0"/>
              <a:t>Global Awareness Committee</a:t>
            </a:r>
            <a:br>
              <a:rPr lang="en-US" b="1" dirty="0"/>
            </a:br>
            <a:r>
              <a:rPr lang="en-US" b="1" dirty="0"/>
              <a:t>Four (4) Responsibilities</a:t>
            </a:r>
            <a:endParaRPr lang="en-US" dirty="0"/>
          </a:p>
        </p:txBody>
      </p:sp>
      <p:pic>
        <p:nvPicPr>
          <p:cNvPr id="4" name="Content Placeholder 3">
            <a:extLst>
              <a:ext uri="{FF2B5EF4-FFF2-40B4-BE49-F238E27FC236}">
                <a16:creationId xmlns:a16="http://schemas.microsoft.com/office/drawing/2014/main" id="{19CD2864-812A-7B49-BFE0-0662A66C3384}"/>
              </a:ext>
            </a:extLst>
          </p:cNvPr>
          <p:cNvPicPr>
            <a:picLocks noGrp="1" noChangeAspect="1"/>
          </p:cNvPicPr>
          <p:nvPr>
            <p:ph idx="1"/>
          </p:nvPr>
        </p:nvPicPr>
        <p:blipFill>
          <a:blip r:embed="rId2"/>
          <a:stretch>
            <a:fillRect/>
          </a:stretch>
        </p:blipFill>
        <p:spPr>
          <a:xfrm>
            <a:off x="5183188" y="1107549"/>
            <a:ext cx="6172200" cy="4633377"/>
          </a:xfrm>
        </p:spPr>
      </p:pic>
      <p:sp>
        <p:nvSpPr>
          <p:cNvPr id="6" name="Text Placeholder 5">
            <a:extLst>
              <a:ext uri="{FF2B5EF4-FFF2-40B4-BE49-F238E27FC236}">
                <a16:creationId xmlns:a16="http://schemas.microsoft.com/office/drawing/2014/main" id="{1A256F73-18DD-424F-A65D-994FBA9A60C9}"/>
              </a:ext>
            </a:extLst>
          </p:cNvPr>
          <p:cNvSpPr>
            <a:spLocks noGrp="1"/>
          </p:cNvSpPr>
          <p:nvPr>
            <p:ph type="body" sz="half" idx="2"/>
          </p:nvPr>
        </p:nvSpPr>
        <p:spPr>
          <a:xfrm>
            <a:off x="836612" y="2857500"/>
            <a:ext cx="3932237" cy="3811588"/>
          </a:xfrm>
        </p:spPr>
        <p:txBody>
          <a:bodyPr/>
          <a:lstStyle/>
          <a:p>
            <a:pPr marL="342900" indent="-342900">
              <a:buFont typeface="Wingdings" panose="05000000000000000000" pitchFamily="2" charset="2"/>
              <a:buChar char="v"/>
            </a:pPr>
            <a:r>
              <a:rPr lang="en-US" sz="2000" b="1" dirty="0"/>
              <a:t>To educate members about the four components </a:t>
            </a:r>
          </a:p>
          <a:p>
            <a:pPr marL="342900" indent="-342900">
              <a:buFont typeface="Wingdings" panose="05000000000000000000" pitchFamily="2" charset="2"/>
              <a:buChar char="v"/>
            </a:pPr>
            <a:r>
              <a:rPr lang="en-US" sz="2000" b="1" dirty="0"/>
              <a:t>To encourage members to support the international projects and programs</a:t>
            </a:r>
          </a:p>
          <a:p>
            <a:pPr marL="342900" indent="-342900">
              <a:buFont typeface="Wingdings" panose="05000000000000000000" pitchFamily="2" charset="2"/>
              <a:buChar char="v"/>
            </a:pPr>
            <a:r>
              <a:rPr lang="en-US" sz="2000" b="1" dirty="0"/>
              <a:t>To encourage members to be informed global citizens</a:t>
            </a:r>
          </a:p>
          <a:p>
            <a:pPr marL="342900" indent="-342900">
              <a:buFont typeface="Wingdings" panose="05000000000000000000" pitchFamily="2" charset="2"/>
              <a:buChar char="v"/>
            </a:pPr>
            <a:r>
              <a:rPr lang="en-US" sz="2000" b="1" dirty="0"/>
              <a:t>To encourage educators to be informed, active global educators</a:t>
            </a:r>
          </a:p>
          <a:p>
            <a:endParaRPr lang="en-US" dirty="0"/>
          </a:p>
        </p:txBody>
      </p:sp>
    </p:spTree>
    <p:extLst>
      <p:ext uri="{BB962C8B-B14F-4D97-AF65-F5344CB8AC3E}">
        <p14:creationId xmlns:p14="http://schemas.microsoft.com/office/powerpoint/2010/main" val="302295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82BD22-0C63-514E-9154-B34DD49F277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1B29BC8-33FC-D04F-B7C8-274B833473CB}"/>
              </a:ext>
            </a:extLst>
          </p:cNvPr>
          <p:cNvPicPr>
            <a:picLocks noGrp="1" noChangeAspect="1"/>
          </p:cNvPicPr>
          <p:nvPr>
            <p:ph idx="1"/>
          </p:nvPr>
        </p:nvPicPr>
        <p:blipFill>
          <a:blip r:embed="rId2"/>
          <a:stretch>
            <a:fillRect/>
          </a:stretch>
        </p:blipFill>
        <p:spPr>
          <a:xfrm>
            <a:off x="1961731" y="365125"/>
            <a:ext cx="7749117" cy="5969794"/>
          </a:xfrm>
        </p:spPr>
      </p:pic>
    </p:spTree>
    <p:extLst>
      <p:ext uri="{BB962C8B-B14F-4D97-AF65-F5344CB8AC3E}">
        <p14:creationId xmlns:p14="http://schemas.microsoft.com/office/powerpoint/2010/main" val="93478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A4A9BF-E822-2548-A399-24B1BB698727}"/>
              </a:ext>
            </a:extLst>
          </p:cNvPr>
          <p:cNvSpPr>
            <a:spLocks noGrp="1"/>
          </p:cNvSpPr>
          <p:nvPr>
            <p:ph type="title"/>
          </p:nvPr>
        </p:nvSpPr>
        <p:spPr/>
        <p:txBody>
          <a:bodyPr/>
          <a:lstStyle/>
          <a:p>
            <a:pPr algn="ctr"/>
            <a:r>
              <a:rPr lang="en-US" b="1" dirty="0"/>
              <a:t>CULTURAL COMPETENCIES</a:t>
            </a:r>
          </a:p>
        </p:txBody>
      </p:sp>
      <p:sp>
        <p:nvSpPr>
          <p:cNvPr id="8" name="Text Placeholder 7">
            <a:extLst>
              <a:ext uri="{FF2B5EF4-FFF2-40B4-BE49-F238E27FC236}">
                <a16:creationId xmlns:a16="http://schemas.microsoft.com/office/drawing/2014/main" id="{ABFF5FE6-312E-6E4E-98DB-EF6465A051DA}"/>
              </a:ext>
            </a:extLst>
          </p:cNvPr>
          <p:cNvSpPr>
            <a:spLocks noGrp="1"/>
          </p:cNvSpPr>
          <p:nvPr>
            <p:ph type="body" idx="1"/>
          </p:nvPr>
        </p:nvSpPr>
        <p:spPr/>
        <p:txBody>
          <a:bodyPr/>
          <a:lstStyle/>
          <a:p>
            <a:endParaRPr lang="en-US" dirty="0"/>
          </a:p>
        </p:txBody>
      </p:sp>
      <p:pic>
        <p:nvPicPr>
          <p:cNvPr id="4" name="Content Placeholder 3">
            <a:extLst>
              <a:ext uri="{FF2B5EF4-FFF2-40B4-BE49-F238E27FC236}">
                <a16:creationId xmlns:a16="http://schemas.microsoft.com/office/drawing/2014/main" id="{3E63DC45-6215-044A-96A5-FC3E02648F72}"/>
              </a:ext>
            </a:extLst>
          </p:cNvPr>
          <p:cNvPicPr>
            <a:picLocks noGrp="1" noChangeAspect="1"/>
          </p:cNvPicPr>
          <p:nvPr>
            <p:ph sz="half" idx="2"/>
          </p:nvPr>
        </p:nvPicPr>
        <p:blipFill>
          <a:blip r:embed="rId2"/>
          <a:stretch>
            <a:fillRect/>
          </a:stretch>
        </p:blipFill>
        <p:spPr>
          <a:xfrm>
            <a:off x="836612" y="2806995"/>
            <a:ext cx="5264709" cy="3382668"/>
          </a:xfrm>
        </p:spPr>
      </p:pic>
      <p:sp>
        <p:nvSpPr>
          <p:cNvPr id="9" name="Text Placeholder 8">
            <a:extLst>
              <a:ext uri="{FF2B5EF4-FFF2-40B4-BE49-F238E27FC236}">
                <a16:creationId xmlns:a16="http://schemas.microsoft.com/office/drawing/2014/main" id="{6644A281-4EAE-3349-90A1-05A587B64A8D}"/>
              </a:ext>
            </a:extLst>
          </p:cNvPr>
          <p:cNvSpPr>
            <a:spLocks noGrp="1"/>
          </p:cNvSpPr>
          <p:nvPr>
            <p:ph type="body" sz="quarter" idx="3"/>
          </p:nvPr>
        </p:nvSpPr>
        <p:spPr/>
        <p:txBody>
          <a:bodyPr/>
          <a:lstStyle/>
          <a:p>
            <a:endParaRPr lang="en-US"/>
          </a:p>
        </p:txBody>
      </p:sp>
      <p:sp>
        <p:nvSpPr>
          <p:cNvPr id="10" name="Content Placeholder 9">
            <a:extLst>
              <a:ext uri="{FF2B5EF4-FFF2-40B4-BE49-F238E27FC236}">
                <a16:creationId xmlns:a16="http://schemas.microsoft.com/office/drawing/2014/main" id="{A7B30790-4336-C14A-9B5F-CBCDA99D9345}"/>
              </a:ext>
            </a:extLst>
          </p:cNvPr>
          <p:cNvSpPr>
            <a:spLocks noGrp="1"/>
          </p:cNvSpPr>
          <p:nvPr>
            <p:ph sz="quarter" idx="4"/>
          </p:nvPr>
        </p:nvSpPr>
        <p:spPr>
          <a:xfrm>
            <a:off x="6358270" y="3006725"/>
            <a:ext cx="4997118" cy="3182937"/>
          </a:xfrm>
        </p:spPr>
        <p:txBody>
          <a:bodyPr/>
          <a:lstStyle/>
          <a:p>
            <a:r>
              <a:rPr lang="en-US" sz="3200" b="1" dirty="0"/>
              <a:t>Cultural Awareness</a:t>
            </a:r>
          </a:p>
          <a:p>
            <a:r>
              <a:rPr lang="en-US" sz="3200" b="1" dirty="0"/>
              <a:t>Cultural Understanding</a:t>
            </a:r>
          </a:p>
          <a:p>
            <a:r>
              <a:rPr lang="en-US" sz="3200" b="1" dirty="0"/>
              <a:t>Cultural Knowledge</a:t>
            </a:r>
          </a:p>
          <a:p>
            <a:r>
              <a:rPr lang="en-US" sz="3200" b="1" dirty="0"/>
              <a:t>Cultural Interaction</a:t>
            </a:r>
          </a:p>
          <a:p>
            <a:r>
              <a:rPr lang="en-US" sz="3200" b="1" dirty="0"/>
              <a:t>Cultural Understanding</a:t>
            </a:r>
          </a:p>
          <a:p>
            <a:endParaRPr lang="en-US" dirty="0"/>
          </a:p>
          <a:p>
            <a:endParaRPr lang="en-US" dirty="0"/>
          </a:p>
        </p:txBody>
      </p:sp>
    </p:spTree>
    <p:extLst>
      <p:ext uri="{BB962C8B-B14F-4D97-AF65-F5344CB8AC3E}">
        <p14:creationId xmlns:p14="http://schemas.microsoft.com/office/powerpoint/2010/main" val="102389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EF7DE9-7DA8-6246-B346-1813E293E6F2}"/>
              </a:ext>
            </a:extLst>
          </p:cNvPr>
          <p:cNvPicPr>
            <a:picLocks noChangeAspect="1"/>
          </p:cNvPicPr>
          <p:nvPr/>
        </p:nvPicPr>
        <p:blipFill>
          <a:blip r:embed="rId2"/>
          <a:stretch>
            <a:fillRect/>
          </a:stretch>
        </p:blipFill>
        <p:spPr>
          <a:xfrm>
            <a:off x="7083055" y="1821712"/>
            <a:ext cx="4238846" cy="4238846"/>
          </a:xfrm>
          <a:prstGeom prst="rect">
            <a:avLst/>
          </a:prstGeom>
        </p:spPr>
      </p:pic>
      <p:sp>
        <p:nvSpPr>
          <p:cNvPr id="17" name="Title 16">
            <a:extLst>
              <a:ext uri="{FF2B5EF4-FFF2-40B4-BE49-F238E27FC236}">
                <a16:creationId xmlns:a16="http://schemas.microsoft.com/office/drawing/2014/main" id="{B219D71C-F7A4-354D-8FBB-F4B94475DD64}"/>
              </a:ext>
            </a:extLst>
          </p:cNvPr>
          <p:cNvSpPr>
            <a:spLocks noGrp="1"/>
          </p:cNvSpPr>
          <p:nvPr>
            <p:ph type="title"/>
          </p:nvPr>
        </p:nvSpPr>
        <p:spPr>
          <a:xfrm>
            <a:off x="827162" y="148856"/>
            <a:ext cx="4942183" cy="880559"/>
          </a:xfrm>
        </p:spPr>
        <p:txBody>
          <a:bodyPr>
            <a:normAutofit/>
          </a:bodyPr>
          <a:lstStyle/>
          <a:p>
            <a:r>
              <a:rPr lang="en-US" sz="3600" b="1" dirty="0"/>
              <a:t>BE A </a:t>
            </a:r>
            <a:r>
              <a:rPr lang="en-US" sz="4000" b="1" dirty="0"/>
              <a:t>GLOBAL</a:t>
            </a:r>
            <a:r>
              <a:rPr lang="en-US" sz="3600" b="1" dirty="0"/>
              <a:t> CHAPTER</a:t>
            </a:r>
          </a:p>
        </p:txBody>
      </p:sp>
      <p:sp>
        <p:nvSpPr>
          <p:cNvPr id="18" name="Picture Placeholder 17">
            <a:extLst>
              <a:ext uri="{FF2B5EF4-FFF2-40B4-BE49-F238E27FC236}">
                <a16:creationId xmlns:a16="http://schemas.microsoft.com/office/drawing/2014/main" id="{58B6B825-497A-E344-BA0D-647AFCFE6250}"/>
              </a:ext>
            </a:extLst>
          </p:cNvPr>
          <p:cNvSpPr>
            <a:spLocks noGrp="1"/>
          </p:cNvSpPr>
          <p:nvPr>
            <p:ph type="pic" idx="1"/>
          </p:nvPr>
        </p:nvSpPr>
        <p:spPr>
          <a:xfrm>
            <a:off x="6650492" y="1029415"/>
            <a:ext cx="4942183" cy="5273748"/>
          </a:xfrm>
        </p:spPr>
      </p:sp>
      <p:sp>
        <p:nvSpPr>
          <p:cNvPr id="19" name="Text Placeholder 18">
            <a:extLst>
              <a:ext uri="{FF2B5EF4-FFF2-40B4-BE49-F238E27FC236}">
                <a16:creationId xmlns:a16="http://schemas.microsoft.com/office/drawing/2014/main" id="{0B02B948-B9FC-1E43-8200-70111F997B32}"/>
              </a:ext>
            </a:extLst>
          </p:cNvPr>
          <p:cNvSpPr>
            <a:spLocks noGrp="1"/>
          </p:cNvSpPr>
          <p:nvPr>
            <p:ph type="body" sz="half" idx="2"/>
          </p:nvPr>
        </p:nvSpPr>
        <p:spPr>
          <a:xfrm>
            <a:off x="827162" y="1339702"/>
            <a:ext cx="5552556" cy="5060914"/>
          </a:xfrm>
        </p:spPr>
        <p:txBody>
          <a:bodyPr>
            <a:normAutofit fontScale="92500" lnSpcReduction="10000"/>
          </a:bodyPr>
          <a:lstStyle/>
          <a:p>
            <a:r>
              <a:rPr lang="en-US" sz="1800" b="1" dirty="0"/>
              <a:t>Consider including a fun and interactive program that gives members opportunities to share activities that incorporate global education in each content area, and that are simple and easy to prepare. </a:t>
            </a:r>
          </a:p>
          <a:p>
            <a:endParaRPr lang="en-US" sz="1800" b="1" dirty="0"/>
          </a:p>
          <a:p>
            <a:r>
              <a:rPr lang="en-US" sz="1800" b="1" dirty="0"/>
              <a:t>Have a discussion in your chapter around the topic “What it means to be a global citizen.” </a:t>
            </a:r>
          </a:p>
          <a:p>
            <a:endParaRPr lang="en-US" sz="1800" b="1" dirty="0"/>
          </a:p>
          <a:p>
            <a:r>
              <a:rPr lang="en-US" sz="1800" b="1" dirty="0"/>
              <a:t>Invite members or guests of diverse cultural backgrounds to share their unique histories, practices, celebrations, and educational systems.</a:t>
            </a:r>
          </a:p>
          <a:p>
            <a:endParaRPr lang="en-US" sz="1800" b="1" dirty="0"/>
          </a:p>
          <a:p>
            <a:r>
              <a:rPr lang="en-US" sz="1800" b="1" dirty="0"/>
              <a:t>Contribute to World Fellowship so that women who are eager to study in the United States may have the opportunity to attend in one of our great schools. </a:t>
            </a:r>
          </a:p>
          <a:p>
            <a:endParaRPr lang="en-US" sz="1800" b="1" dirty="0"/>
          </a:p>
          <a:p>
            <a:r>
              <a:rPr lang="en-US" sz="1800" b="1" dirty="0"/>
              <a:t>Support the Schools for Africa project which provides educational opportunities to children in 21 African countries. </a:t>
            </a:r>
          </a:p>
          <a:p>
            <a:endParaRPr lang="en-US" sz="1800" dirty="0"/>
          </a:p>
        </p:txBody>
      </p:sp>
    </p:spTree>
    <p:extLst>
      <p:ext uri="{BB962C8B-B14F-4D97-AF65-F5344CB8AC3E}">
        <p14:creationId xmlns:p14="http://schemas.microsoft.com/office/powerpoint/2010/main" val="363319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D88E-BD00-419C-A04B-B02137152E1C}"/>
              </a:ext>
            </a:extLst>
          </p:cNvPr>
          <p:cNvSpPr>
            <a:spLocks noGrp="1"/>
          </p:cNvSpPr>
          <p:nvPr>
            <p:ph type="ctrTitle"/>
          </p:nvPr>
        </p:nvSpPr>
        <p:spPr>
          <a:xfrm>
            <a:off x="5406575" y="81117"/>
            <a:ext cx="6502748" cy="1755058"/>
          </a:xfrm>
          <a:noFill/>
        </p:spPr>
        <p:txBody>
          <a:bodyPr>
            <a:normAutofit/>
          </a:bodyPr>
          <a:lstStyle/>
          <a:p>
            <a:pPr algn="l"/>
            <a:r>
              <a:rPr lang="en-US" sz="4800" b="1" dirty="0"/>
              <a:t>Resources for the Global Awareness Committee</a:t>
            </a:r>
          </a:p>
        </p:txBody>
      </p:sp>
      <p:sp>
        <p:nvSpPr>
          <p:cNvPr id="3" name="Subtitle 2">
            <a:extLst>
              <a:ext uri="{FF2B5EF4-FFF2-40B4-BE49-F238E27FC236}">
                <a16:creationId xmlns:a16="http://schemas.microsoft.com/office/drawing/2014/main" id="{F1606832-7F62-4F64-979A-9DB792900A21}"/>
              </a:ext>
            </a:extLst>
          </p:cNvPr>
          <p:cNvSpPr>
            <a:spLocks noGrp="1"/>
          </p:cNvSpPr>
          <p:nvPr>
            <p:ph type="subTitle" idx="1"/>
          </p:nvPr>
        </p:nvSpPr>
        <p:spPr>
          <a:xfrm>
            <a:off x="5450820" y="2234383"/>
            <a:ext cx="6414258" cy="4756353"/>
          </a:xfrm>
          <a:noFill/>
        </p:spPr>
        <p:txBody>
          <a:bodyPr>
            <a:normAutofit/>
          </a:bodyPr>
          <a:lstStyle/>
          <a:p>
            <a:pPr marL="342900" indent="-342900" algn="l">
              <a:buFont typeface="Wingdings" panose="05000000000000000000" pitchFamily="2" charset="2"/>
              <a:buChar char="Ø"/>
            </a:pPr>
            <a:r>
              <a:rPr lang="en-US" sz="2800" dirty="0"/>
              <a:t>TSO Website </a:t>
            </a:r>
            <a:r>
              <a:rPr lang="en-US" sz="2800" dirty="0">
                <a:hlinkClick r:id="rId2"/>
              </a:rPr>
              <a:t>www.dkgtexas.org</a:t>
            </a:r>
            <a:r>
              <a:rPr lang="en-US" sz="2800" dirty="0"/>
              <a:t> under the committees tab, Global Awareness</a:t>
            </a:r>
          </a:p>
          <a:p>
            <a:pPr marL="342900" indent="-342900" algn="l">
              <a:buFont typeface="Wingdings" panose="05000000000000000000" pitchFamily="2" charset="2"/>
              <a:buChar char="Ø"/>
            </a:pPr>
            <a:r>
              <a:rPr lang="en-US" sz="2800" dirty="0"/>
              <a:t>DKG Website </a:t>
            </a:r>
            <a:r>
              <a:rPr lang="en-US" sz="2800" dirty="0">
                <a:hlinkClick r:id="rId3"/>
              </a:rPr>
              <a:t>www.dkg.org</a:t>
            </a:r>
            <a:endParaRPr lang="en-US" sz="2800" dirty="0"/>
          </a:p>
          <a:p>
            <a:pPr marL="342900" indent="-342900" algn="l">
              <a:buFont typeface="Wingdings" panose="05000000000000000000" pitchFamily="2" charset="2"/>
              <a:buChar char="Ø"/>
            </a:pPr>
            <a:r>
              <a:rPr lang="en-US" sz="2800" dirty="0"/>
              <a:t>To request a program for your chapter or get more information, contact Trudy </a:t>
            </a:r>
            <a:r>
              <a:rPr lang="en-US" sz="2800" dirty="0" err="1"/>
              <a:t>Matus</a:t>
            </a:r>
            <a:r>
              <a:rPr lang="en-US" sz="2800" dirty="0"/>
              <a:t>, committee chair at </a:t>
            </a:r>
            <a:r>
              <a:rPr lang="en-US" sz="2800" dirty="0">
                <a:hlinkClick r:id="rId4"/>
              </a:rPr>
              <a:t>matustd25@gmail.com</a:t>
            </a:r>
            <a:r>
              <a:rPr lang="en-US" sz="2800" dirty="0"/>
              <a:t> or your area Global Awareness committee member (found on the TSO website)</a:t>
            </a:r>
          </a:p>
        </p:txBody>
      </p:sp>
      <p:pic>
        <p:nvPicPr>
          <p:cNvPr id="6" name="Picture 5">
            <a:extLst>
              <a:ext uri="{FF2B5EF4-FFF2-40B4-BE49-F238E27FC236}">
                <a16:creationId xmlns:a16="http://schemas.microsoft.com/office/drawing/2014/main" id="{6E9B2CF9-4992-429B-9B60-69975B2B90AB}"/>
              </a:ext>
            </a:extLst>
          </p:cNvPr>
          <p:cNvPicPr>
            <a:picLocks noChangeAspect="1"/>
          </p:cNvPicPr>
          <p:nvPr/>
        </p:nvPicPr>
        <p:blipFill rotWithShape="1">
          <a:blip r:embed="rId5"/>
          <a:srcRect l="24176" r="17033" b="-1"/>
          <a:stretch/>
        </p:blipFill>
        <p:spPr>
          <a:xfrm>
            <a:off x="20" y="10"/>
            <a:ext cx="4992985" cy="6857990"/>
          </a:xfrm>
          <a:prstGeom prst="rect">
            <a:avLst/>
          </a:prstGeom>
        </p:spPr>
      </p:pic>
    </p:spTree>
    <p:extLst>
      <p:ext uri="{BB962C8B-B14F-4D97-AF65-F5344CB8AC3E}">
        <p14:creationId xmlns:p14="http://schemas.microsoft.com/office/powerpoint/2010/main" val="88578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369</Words>
  <Application>Microsoft Macintosh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Global Awareness Committee</vt:lpstr>
      <vt:lpstr>WHAT IS THE GLOBAL AWARENESS COMMITTEE</vt:lpstr>
      <vt:lpstr>Global Awareness Committee Four (4) Components</vt:lpstr>
      <vt:lpstr>Global Awareness Committee Four (4) Responsibilities</vt:lpstr>
      <vt:lpstr>PowerPoint Presentation</vt:lpstr>
      <vt:lpstr>CULTURAL COMPETENCIES</vt:lpstr>
      <vt:lpstr>BE A GLOBAL CHAPTER</vt:lpstr>
      <vt:lpstr>Resources for the Global Awareness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Awareness Committee</dc:title>
  <dc:creator>Bonnie Moore</dc:creator>
  <cp:lastModifiedBy>Jane Flinn</cp:lastModifiedBy>
  <cp:revision>7</cp:revision>
  <dcterms:created xsi:type="dcterms:W3CDTF">2021-09-15T23:48:16Z</dcterms:created>
  <dcterms:modified xsi:type="dcterms:W3CDTF">2022-01-06T23:47:44Z</dcterms:modified>
</cp:coreProperties>
</file>